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6" r:id="rId3"/>
  </p:sldMasterIdLst>
  <p:notesMasterIdLst>
    <p:notesMasterId r:id="rId30"/>
  </p:notesMasterIdLst>
  <p:sldIdLst>
    <p:sldId id="376" r:id="rId4"/>
    <p:sldId id="264" r:id="rId5"/>
    <p:sldId id="784" r:id="rId6"/>
    <p:sldId id="257" r:id="rId7"/>
    <p:sldId id="781" r:id="rId8"/>
    <p:sldId id="603" r:id="rId9"/>
    <p:sldId id="293" r:id="rId10"/>
    <p:sldId id="789" r:id="rId11"/>
    <p:sldId id="706" r:id="rId12"/>
    <p:sldId id="785" r:id="rId13"/>
    <p:sldId id="782" r:id="rId14"/>
    <p:sldId id="262" r:id="rId15"/>
    <p:sldId id="263" r:id="rId16"/>
    <p:sldId id="704" r:id="rId17"/>
    <p:sldId id="783" r:id="rId18"/>
    <p:sldId id="497" r:id="rId19"/>
    <p:sldId id="750" r:id="rId20"/>
    <p:sldId id="753" r:id="rId21"/>
    <p:sldId id="787" r:id="rId22"/>
    <p:sldId id="788" r:id="rId23"/>
    <p:sldId id="786" r:id="rId24"/>
    <p:sldId id="751" r:id="rId25"/>
    <p:sldId id="791" r:id="rId26"/>
    <p:sldId id="792" r:id="rId27"/>
    <p:sldId id="793" r:id="rId28"/>
    <p:sldId id="30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86" d="100"/>
          <a:sy n="86" d="100"/>
        </p:scale>
        <p:origin x="42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Total project cost vs value I-5</a:t>
            </a:r>
            <a:r>
              <a:rPr lang="en-US" baseline="0" dirty="0"/>
              <a:t> Beltline</a:t>
            </a:r>
            <a:r>
              <a:rPr lang="en-US" dirty="0"/>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Dominated Alternatives</c:v>
          </c:tx>
          <c:spPr>
            <a:ln w="25400" cap="rnd">
              <a:noFill/>
              <a:round/>
            </a:ln>
            <a:effectLst/>
          </c:spPr>
          <c:marker>
            <c:symbol val="circle"/>
            <c:size val="5"/>
            <c:spPr>
              <a:solidFill>
                <a:schemeClr val="accent1"/>
              </a:solidFill>
              <a:ln w="9525">
                <a:solidFill>
                  <a:schemeClr val="accent1"/>
                </a:solidFill>
              </a:ln>
              <a:effectLst/>
            </c:spPr>
          </c:marker>
          <c:xVal>
            <c:numRef>
              <c:f>'Alternative Value '!$D$35:$W$35</c:f>
              <c:numCache>
                <c:formatCode>General</c:formatCode>
                <c:ptCount val="20"/>
                <c:pt idx="0">
                  <c:v>53.43</c:v>
                </c:pt>
                <c:pt idx="1">
                  <c:v>55.43</c:v>
                </c:pt>
                <c:pt idx="2">
                  <c:v>63.49</c:v>
                </c:pt>
                <c:pt idx="3">
                  <c:v>62.23</c:v>
                </c:pt>
                <c:pt idx="4">
                  <c:v>82.23</c:v>
                </c:pt>
                <c:pt idx="5">
                  <c:v>85.31</c:v>
                </c:pt>
                <c:pt idx="6">
                  <c:v>93.12</c:v>
                </c:pt>
                <c:pt idx="7">
                  <c:v>91.84</c:v>
                </c:pt>
                <c:pt idx="8">
                  <c:v>76.5</c:v>
                </c:pt>
                <c:pt idx="9">
                  <c:v>79.52</c:v>
                </c:pt>
                <c:pt idx="10">
                  <c:v>87.02</c:v>
                </c:pt>
                <c:pt idx="11">
                  <c:v>85.94</c:v>
                </c:pt>
                <c:pt idx="12">
                  <c:v>102.05</c:v>
                </c:pt>
                <c:pt idx="13">
                  <c:v>105.01</c:v>
                </c:pt>
                <c:pt idx="14">
                  <c:v>103.64</c:v>
                </c:pt>
                <c:pt idx="15">
                  <c:v>107.16</c:v>
                </c:pt>
                <c:pt idx="16">
                  <c:v>94.43</c:v>
                </c:pt>
                <c:pt idx="17">
                  <c:v>96.72</c:v>
                </c:pt>
                <c:pt idx="18">
                  <c:v>96.02</c:v>
                </c:pt>
                <c:pt idx="19">
                  <c:v>99.54</c:v>
                </c:pt>
              </c:numCache>
            </c:numRef>
          </c:xVal>
          <c:yVal>
            <c:numRef>
              <c:f>'Alternative Value '!$D$34:$W$34</c:f>
              <c:numCache>
                <c:formatCode>General</c:formatCode>
                <c:ptCount val="20"/>
                <c:pt idx="0">
                  <c:v>65.608999999999995</c:v>
                </c:pt>
                <c:pt idx="1">
                  <c:v>56.435000000000002</c:v>
                </c:pt>
                <c:pt idx="2">
                  <c:v>47.375</c:v>
                </c:pt>
                <c:pt idx="3">
                  <c:v>45.983000000000004</c:v>
                </c:pt>
                <c:pt idx="4">
                  <c:v>50.996000000000002</c:v>
                </c:pt>
                <c:pt idx="5">
                  <c:v>43.042000000000002</c:v>
                </c:pt>
                <c:pt idx="6">
                  <c:v>33.51</c:v>
                </c:pt>
                <c:pt idx="7">
                  <c:v>32.653999999999996</c:v>
                </c:pt>
                <c:pt idx="8">
                  <c:v>51.376000000000005</c:v>
                </c:pt>
                <c:pt idx="9">
                  <c:v>41.246000000000002</c:v>
                </c:pt>
                <c:pt idx="10">
                  <c:v>33.585999999999999</c:v>
                </c:pt>
                <c:pt idx="11">
                  <c:v>31.335000000000001</c:v>
                </c:pt>
                <c:pt idx="12">
                  <c:v>29.234000000000002</c:v>
                </c:pt>
                <c:pt idx="13">
                  <c:v>25.664999999999999</c:v>
                </c:pt>
                <c:pt idx="14">
                  <c:v>27.439</c:v>
                </c:pt>
                <c:pt idx="15">
                  <c:v>23.125999999999998</c:v>
                </c:pt>
                <c:pt idx="16">
                  <c:v>31.455999999999996</c:v>
                </c:pt>
                <c:pt idx="17">
                  <c:v>32.727000000000004</c:v>
                </c:pt>
                <c:pt idx="18">
                  <c:v>31.253</c:v>
                </c:pt>
                <c:pt idx="19">
                  <c:v>25.716999999999999</c:v>
                </c:pt>
              </c:numCache>
            </c:numRef>
          </c:yVal>
          <c:smooth val="0"/>
          <c:extLst>
            <c:ext xmlns:c16="http://schemas.microsoft.com/office/drawing/2014/chart" uri="{C3380CC4-5D6E-409C-BE32-E72D297353CC}">
              <c16:uniqueId val="{00000000-0ADD-4ACE-9F74-DD26E5CC9740}"/>
            </c:ext>
          </c:extLst>
        </c:ser>
        <c:ser>
          <c:idx val="1"/>
          <c:order val="1"/>
          <c:tx>
            <c:v>Pareto Fronteir</c:v>
          </c:tx>
          <c:spPr>
            <a:ln w="25400" cap="rnd">
              <a:noFill/>
              <a:round/>
            </a:ln>
            <a:effectLst/>
          </c:spPr>
          <c:marker>
            <c:symbol val="circle"/>
            <c:size val="5"/>
            <c:spPr>
              <a:solidFill>
                <a:schemeClr val="accent2"/>
              </a:solidFill>
              <a:ln w="9525">
                <a:solidFill>
                  <a:schemeClr val="accent2"/>
                </a:solidFill>
              </a:ln>
              <a:effectLst/>
            </c:spPr>
          </c:marker>
          <c:xVal>
            <c:numRef>
              <c:f>'Alternative Value '!$D$35</c:f>
              <c:numCache>
                <c:formatCode>General</c:formatCode>
                <c:ptCount val="1"/>
                <c:pt idx="0">
                  <c:v>53.43</c:v>
                </c:pt>
              </c:numCache>
            </c:numRef>
          </c:xVal>
          <c:yVal>
            <c:numRef>
              <c:f>'Alternative Value '!$D$34</c:f>
              <c:numCache>
                <c:formatCode>General</c:formatCode>
                <c:ptCount val="1"/>
                <c:pt idx="0">
                  <c:v>65.608999999999995</c:v>
                </c:pt>
              </c:numCache>
            </c:numRef>
          </c:yVal>
          <c:smooth val="0"/>
          <c:extLst>
            <c:ext xmlns:c16="http://schemas.microsoft.com/office/drawing/2014/chart" uri="{C3380CC4-5D6E-409C-BE32-E72D297353CC}">
              <c16:uniqueId val="{00000001-0ADD-4ACE-9F74-DD26E5CC9740}"/>
            </c:ext>
          </c:extLst>
        </c:ser>
        <c:dLbls>
          <c:showLegendKey val="0"/>
          <c:showVal val="0"/>
          <c:showCatName val="0"/>
          <c:showSerName val="0"/>
          <c:showPercent val="0"/>
          <c:showBubbleSize val="0"/>
        </c:dLbls>
        <c:axId val="1742083471"/>
        <c:axId val="1747156527"/>
      </c:scatterChart>
      <c:valAx>
        <c:axId val="1742083471"/>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Total project cost (million</a:t>
                </a:r>
                <a:r>
                  <a:rPr lang="en-US" baseline="0" dirty="0"/>
                  <a:t> dollars)</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7156527"/>
        <c:crosses val="autoZero"/>
        <c:crossBetween val="midCat"/>
      </c:valAx>
      <c:valAx>
        <c:axId val="174715652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Value (normalized)</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42083471"/>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EA00BD-034D-45F6-A80C-2A6D1E74D6B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1C09568B-C279-44E1-824F-2A3A386B4E6F}">
      <dgm:prSet phldrT="[Text]" custT="1"/>
      <dgm:spPr/>
      <dgm:t>
        <a:bodyPr/>
        <a:lstStyle/>
        <a:p>
          <a:r>
            <a:rPr lang="en-US" sz="1600" dirty="0"/>
            <a:t>Provide a transportation system that enhances the quality of life of the residents</a:t>
          </a:r>
        </a:p>
      </dgm:t>
    </dgm:pt>
    <dgm:pt modelId="{DBECD2FC-F5EB-4871-88FD-000038493ABE}" type="parTrans" cxnId="{13792057-C9B0-4945-939D-6EEC5AEF360A}">
      <dgm:prSet/>
      <dgm:spPr/>
      <dgm:t>
        <a:bodyPr/>
        <a:lstStyle/>
        <a:p>
          <a:endParaRPr lang="en-US" sz="1600"/>
        </a:p>
      </dgm:t>
    </dgm:pt>
    <dgm:pt modelId="{C673EF9E-AC5A-4B2E-8842-946D666A5F04}" type="sibTrans" cxnId="{13792057-C9B0-4945-939D-6EEC5AEF360A}">
      <dgm:prSet/>
      <dgm:spPr/>
      <dgm:t>
        <a:bodyPr/>
        <a:lstStyle/>
        <a:p>
          <a:endParaRPr lang="en-US" sz="1600"/>
        </a:p>
      </dgm:t>
    </dgm:pt>
    <dgm:pt modelId="{F0636C21-B197-4DA1-98A6-FE9FCF0305F4}">
      <dgm:prSet phldrT="[Text]" custT="1"/>
      <dgm:spPr/>
      <dgm:t>
        <a:bodyPr/>
        <a:lstStyle/>
        <a:p>
          <a:r>
            <a:rPr lang="en-US" sz="1600" dirty="0"/>
            <a:t>To be equitable socioeconomically and geographically</a:t>
          </a:r>
        </a:p>
      </dgm:t>
    </dgm:pt>
    <dgm:pt modelId="{C0430277-5F90-4504-950C-3655A1AEBDAB}" type="parTrans" cxnId="{A216F340-8F93-46A0-AC4F-800CC25BE420}">
      <dgm:prSet/>
      <dgm:spPr/>
      <dgm:t>
        <a:bodyPr/>
        <a:lstStyle/>
        <a:p>
          <a:endParaRPr lang="en-US" sz="1600"/>
        </a:p>
      </dgm:t>
    </dgm:pt>
    <dgm:pt modelId="{C63107A7-B90B-48A7-B0DC-23FD527E047D}" type="sibTrans" cxnId="{A216F340-8F93-46A0-AC4F-800CC25BE420}">
      <dgm:prSet/>
      <dgm:spPr/>
      <dgm:t>
        <a:bodyPr/>
        <a:lstStyle/>
        <a:p>
          <a:endParaRPr lang="en-US" sz="1600"/>
        </a:p>
      </dgm:t>
    </dgm:pt>
    <dgm:pt modelId="{4A3FC36F-2F2D-4FBA-ADF2-9C4A921EFE52}">
      <dgm:prSet custT="1"/>
      <dgm:spPr/>
      <dgm:t>
        <a:bodyPr/>
        <a:lstStyle/>
        <a:p>
          <a:r>
            <a:rPr lang="en-US" sz="1600" dirty="0"/>
            <a:t>Enhance and protect the natural environment</a:t>
          </a:r>
        </a:p>
      </dgm:t>
    </dgm:pt>
    <dgm:pt modelId="{9D2A7CEA-F1BE-4984-8CA6-D05EDD5512C2}" type="parTrans" cxnId="{AC3A9C3B-2E4F-4EEC-A5AB-75D87AFFA718}">
      <dgm:prSet/>
      <dgm:spPr/>
      <dgm:t>
        <a:bodyPr/>
        <a:lstStyle/>
        <a:p>
          <a:endParaRPr lang="en-US" sz="1600"/>
        </a:p>
      </dgm:t>
    </dgm:pt>
    <dgm:pt modelId="{3EAB6873-470E-43E9-8305-7886C03DA871}" type="sibTrans" cxnId="{AC3A9C3B-2E4F-4EEC-A5AB-75D87AFFA718}">
      <dgm:prSet/>
      <dgm:spPr/>
      <dgm:t>
        <a:bodyPr/>
        <a:lstStyle/>
        <a:p>
          <a:endParaRPr lang="en-US" sz="1600"/>
        </a:p>
      </dgm:t>
    </dgm:pt>
    <dgm:pt modelId="{BEEE6F3F-63C1-4609-B305-D76484CBE686}">
      <dgm:prSet custT="1"/>
      <dgm:spPr/>
      <dgm:t>
        <a:bodyPr/>
        <a:lstStyle/>
        <a:p>
          <a:r>
            <a:rPr lang="en-US" sz="1600" dirty="0"/>
            <a:t>Provide access (to goods, services, people, opportunities, options)</a:t>
          </a:r>
        </a:p>
      </dgm:t>
    </dgm:pt>
    <dgm:pt modelId="{19FBDB63-D4A7-4154-A5AA-C033A21201C3}" type="parTrans" cxnId="{4A8EBF61-D0BC-4E6C-991F-B5957A4F4BD5}">
      <dgm:prSet/>
      <dgm:spPr/>
      <dgm:t>
        <a:bodyPr/>
        <a:lstStyle/>
        <a:p>
          <a:endParaRPr lang="en-US" sz="1600"/>
        </a:p>
      </dgm:t>
    </dgm:pt>
    <dgm:pt modelId="{315581F0-BB2E-43EE-96DD-0EFDBA75D6A4}" type="sibTrans" cxnId="{4A8EBF61-D0BC-4E6C-991F-B5957A4F4BD5}">
      <dgm:prSet/>
      <dgm:spPr/>
      <dgm:t>
        <a:bodyPr/>
        <a:lstStyle/>
        <a:p>
          <a:endParaRPr lang="en-US" sz="1600"/>
        </a:p>
      </dgm:t>
    </dgm:pt>
    <dgm:pt modelId="{A4D38379-C2F8-47BE-B167-74F5330C643E}">
      <dgm:prSet custT="1"/>
      <dgm:spPr/>
      <dgm:t>
        <a:bodyPr/>
        <a:lstStyle/>
        <a:p>
          <a:r>
            <a:rPr lang="en-US" sz="1600" dirty="0"/>
            <a:t>Ensure safe traveling</a:t>
          </a:r>
        </a:p>
      </dgm:t>
    </dgm:pt>
    <dgm:pt modelId="{0D3C4F70-6ED3-4E4C-BA2D-ED5C217A2F8F}" type="parTrans" cxnId="{306687C8-EACE-4415-A0A4-A12CC50700FB}">
      <dgm:prSet/>
      <dgm:spPr/>
      <dgm:t>
        <a:bodyPr/>
        <a:lstStyle/>
        <a:p>
          <a:endParaRPr lang="en-US" sz="1600"/>
        </a:p>
      </dgm:t>
    </dgm:pt>
    <dgm:pt modelId="{B33BEDFE-3E8D-4A86-8B9E-57259E260B9F}" type="sibTrans" cxnId="{306687C8-EACE-4415-A0A4-A12CC50700FB}">
      <dgm:prSet/>
      <dgm:spPr/>
      <dgm:t>
        <a:bodyPr/>
        <a:lstStyle/>
        <a:p>
          <a:endParaRPr lang="en-US" sz="1600"/>
        </a:p>
      </dgm:t>
    </dgm:pt>
    <dgm:pt modelId="{B39D6AF1-CA27-4BBF-9BB1-D098EEEDC6FB}">
      <dgm:prSet custT="1"/>
      <dgm:spPr/>
      <dgm:t>
        <a:bodyPr/>
        <a:lstStyle/>
        <a:p>
          <a:r>
            <a:rPr lang="en-US" sz="1600" dirty="0"/>
            <a:t>To be affordable</a:t>
          </a:r>
        </a:p>
      </dgm:t>
    </dgm:pt>
    <dgm:pt modelId="{673E06E8-AA95-4829-9A7C-2553443A9E96}" type="parTrans" cxnId="{290ED1F6-802C-4E80-B57C-8DF1B5137669}">
      <dgm:prSet/>
      <dgm:spPr/>
      <dgm:t>
        <a:bodyPr/>
        <a:lstStyle/>
        <a:p>
          <a:endParaRPr lang="en-US" sz="1600"/>
        </a:p>
      </dgm:t>
    </dgm:pt>
    <dgm:pt modelId="{70BF9337-D658-4310-8974-536A0BFC7BC7}" type="sibTrans" cxnId="{290ED1F6-802C-4E80-B57C-8DF1B5137669}">
      <dgm:prSet/>
      <dgm:spPr/>
      <dgm:t>
        <a:bodyPr/>
        <a:lstStyle/>
        <a:p>
          <a:endParaRPr lang="en-US" sz="1600"/>
        </a:p>
      </dgm:t>
    </dgm:pt>
    <dgm:pt modelId="{3F521B24-B266-4CA7-ADB7-F687F8B514BB}">
      <dgm:prSet custT="1"/>
      <dgm:spPr/>
      <dgm:t>
        <a:bodyPr/>
        <a:lstStyle/>
        <a:p>
          <a:r>
            <a:rPr lang="en-US" sz="1600" dirty="0"/>
            <a:t>Promote economic development</a:t>
          </a:r>
        </a:p>
      </dgm:t>
    </dgm:pt>
    <dgm:pt modelId="{E08961C6-83FE-4038-A925-9FA3A37354AA}" type="parTrans" cxnId="{2E1F7D66-A0B2-4B5F-B368-D4C63F86B87D}">
      <dgm:prSet/>
      <dgm:spPr/>
      <dgm:t>
        <a:bodyPr/>
        <a:lstStyle/>
        <a:p>
          <a:endParaRPr lang="en-US" sz="1600"/>
        </a:p>
      </dgm:t>
    </dgm:pt>
    <dgm:pt modelId="{E0F8B2C7-EB31-4E34-A504-19C80A43F728}" type="sibTrans" cxnId="{2E1F7D66-A0B2-4B5F-B368-D4C63F86B87D}">
      <dgm:prSet/>
      <dgm:spPr/>
      <dgm:t>
        <a:bodyPr/>
        <a:lstStyle/>
        <a:p>
          <a:endParaRPr lang="en-US" sz="1600"/>
        </a:p>
      </dgm:t>
    </dgm:pt>
    <dgm:pt modelId="{F520A80B-3106-42FF-B95E-EC25A1923ED0}">
      <dgm:prSet custT="1"/>
      <dgm:spPr/>
      <dgm:t>
        <a:bodyPr/>
        <a:lstStyle/>
        <a:p>
          <a:r>
            <a:rPr lang="en-US" sz="1600" dirty="0"/>
            <a:t>Protect human communities and support their development</a:t>
          </a:r>
        </a:p>
      </dgm:t>
    </dgm:pt>
    <dgm:pt modelId="{876DEE31-E15C-4049-8B33-C24A56879D1A}" type="parTrans" cxnId="{D7B915DA-846A-4966-8C6A-82DDB527C5A7}">
      <dgm:prSet/>
      <dgm:spPr/>
      <dgm:t>
        <a:bodyPr/>
        <a:lstStyle/>
        <a:p>
          <a:endParaRPr lang="en-US" sz="1600"/>
        </a:p>
      </dgm:t>
    </dgm:pt>
    <dgm:pt modelId="{DCD68200-2FA4-48C4-846D-D8271D0107F4}" type="sibTrans" cxnId="{D7B915DA-846A-4966-8C6A-82DDB527C5A7}">
      <dgm:prSet/>
      <dgm:spPr/>
      <dgm:t>
        <a:bodyPr/>
        <a:lstStyle/>
        <a:p>
          <a:endParaRPr lang="en-US" sz="1600"/>
        </a:p>
      </dgm:t>
    </dgm:pt>
    <dgm:pt modelId="{5DFDD7A2-15D3-4814-AB8A-C252497AC6CD}" type="pres">
      <dgm:prSet presAssocID="{0AEA00BD-034D-45F6-A80C-2A6D1E74D6BB}" presName="hierChild1" presStyleCnt="0">
        <dgm:presLayoutVars>
          <dgm:orgChart val="1"/>
          <dgm:chPref val="1"/>
          <dgm:dir/>
          <dgm:animOne val="branch"/>
          <dgm:animLvl val="lvl"/>
          <dgm:resizeHandles/>
        </dgm:presLayoutVars>
      </dgm:prSet>
      <dgm:spPr/>
    </dgm:pt>
    <dgm:pt modelId="{C2CA7043-5B92-40FD-B0B3-FE8313412177}" type="pres">
      <dgm:prSet presAssocID="{1C09568B-C279-44E1-824F-2A3A386B4E6F}" presName="hierRoot1" presStyleCnt="0">
        <dgm:presLayoutVars>
          <dgm:hierBranch val="init"/>
        </dgm:presLayoutVars>
      </dgm:prSet>
      <dgm:spPr/>
    </dgm:pt>
    <dgm:pt modelId="{4D961C98-F1DB-4BB1-8A60-01568C171F08}" type="pres">
      <dgm:prSet presAssocID="{1C09568B-C279-44E1-824F-2A3A386B4E6F}" presName="rootComposite1" presStyleCnt="0"/>
      <dgm:spPr/>
    </dgm:pt>
    <dgm:pt modelId="{9A8923CF-8D64-48FA-9D3D-28B06F741DC2}" type="pres">
      <dgm:prSet presAssocID="{1C09568B-C279-44E1-824F-2A3A386B4E6F}" presName="rootText1" presStyleLbl="node0" presStyleIdx="0" presStyleCnt="1" custScaleX="162419" custScaleY="167579">
        <dgm:presLayoutVars>
          <dgm:chPref val="3"/>
        </dgm:presLayoutVars>
      </dgm:prSet>
      <dgm:spPr>
        <a:prstGeom prst="roundRect">
          <a:avLst/>
        </a:prstGeom>
      </dgm:spPr>
    </dgm:pt>
    <dgm:pt modelId="{47D868E4-CC8D-448D-82C3-BA3417BDCE59}" type="pres">
      <dgm:prSet presAssocID="{1C09568B-C279-44E1-824F-2A3A386B4E6F}" presName="rootConnector1" presStyleLbl="node1" presStyleIdx="0" presStyleCnt="0"/>
      <dgm:spPr/>
    </dgm:pt>
    <dgm:pt modelId="{73006775-1028-4A3E-9193-369AA7C4AF6C}" type="pres">
      <dgm:prSet presAssocID="{1C09568B-C279-44E1-824F-2A3A386B4E6F}" presName="hierChild2" presStyleCnt="0"/>
      <dgm:spPr/>
    </dgm:pt>
    <dgm:pt modelId="{157BC6E0-7783-4BF5-9DE3-334674078C0F}" type="pres">
      <dgm:prSet presAssocID="{19FBDB63-D4A7-4154-A5AA-C033A21201C3}" presName="Name37" presStyleLbl="parChTrans1D2" presStyleIdx="0" presStyleCnt="7"/>
      <dgm:spPr/>
    </dgm:pt>
    <dgm:pt modelId="{59A7F13C-5302-40CE-8641-BAC9652E129C}" type="pres">
      <dgm:prSet presAssocID="{BEEE6F3F-63C1-4609-B305-D76484CBE686}" presName="hierRoot2" presStyleCnt="0">
        <dgm:presLayoutVars>
          <dgm:hierBranch val="init"/>
        </dgm:presLayoutVars>
      </dgm:prSet>
      <dgm:spPr/>
    </dgm:pt>
    <dgm:pt modelId="{3650B3DD-C87D-44A8-AFC2-0CEEC08DFF81}" type="pres">
      <dgm:prSet presAssocID="{BEEE6F3F-63C1-4609-B305-D76484CBE686}" presName="rootComposite" presStyleCnt="0"/>
      <dgm:spPr/>
    </dgm:pt>
    <dgm:pt modelId="{16008A9E-1E68-4C4A-B37B-07CFB07C0B5F}" type="pres">
      <dgm:prSet presAssocID="{BEEE6F3F-63C1-4609-B305-D76484CBE686}" presName="rootText" presStyleLbl="node2" presStyleIdx="0" presStyleCnt="7" custScaleY="219395">
        <dgm:presLayoutVars>
          <dgm:chPref val="3"/>
        </dgm:presLayoutVars>
      </dgm:prSet>
      <dgm:spPr/>
    </dgm:pt>
    <dgm:pt modelId="{6D1184DC-CFD1-4D48-88CE-2846B996C8C6}" type="pres">
      <dgm:prSet presAssocID="{BEEE6F3F-63C1-4609-B305-D76484CBE686}" presName="rootConnector" presStyleLbl="node2" presStyleIdx="0" presStyleCnt="7"/>
      <dgm:spPr/>
    </dgm:pt>
    <dgm:pt modelId="{452455DE-60B9-4DFB-B737-C67F3261E6AF}" type="pres">
      <dgm:prSet presAssocID="{BEEE6F3F-63C1-4609-B305-D76484CBE686}" presName="hierChild4" presStyleCnt="0"/>
      <dgm:spPr/>
    </dgm:pt>
    <dgm:pt modelId="{A6D5F65D-AA3E-4B48-996A-A3DDC126F87C}" type="pres">
      <dgm:prSet presAssocID="{BEEE6F3F-63C1-4609-B305-D76484CBE686}" presName="hierChild5" presStyleCnt="0"/>
      <dgm:spPr/>
    </dgm:pt>
    <dgm:pt modelId="{5AB8E72E-CB46-448F-B7FA-0B819E398721}" type="pres">
      <dgm:prSet presAssocID="{0D3C4F70-6ED3-4E4C-BA2D-ED5C217A2F8F}" presName="Name37" presStyleLbl="parChTrans1D2" presStyleIdx="1" presStyleCnt="7"/>
      <dgm:spPr/>
    </dgm:pt>
    <dgm:pt modelId="{1629FE95-64E0-43AA-823F-FB590B9364C7}" type="pres">
      <dgm:prSet presAssocID="{A4D38379-C2F8-47BE-B167-74F5330C643E}" presName="hierRoot2" presStyleCnt="0">
        <dgm:presLayoutVars>
          <dgm:hierBranch val="init"/>
        </dgm:presLayoutVars>
      </dgm:prSet>
      <dgm:spPr/>
    </dgm:pt>
    <dgm:pt modelId="{F4772F12-F3BF-4CCD-9EF1-2ADD1BB44076}" type="pres">
      <dgm:prSet presAssocID="{A4D38379-C2F8-47BE-B167-74F5330C643E}" presName="rootComposite" presStyleCnt="0"/>
      <dgm:spPr/>
    </dgm:pt>
    <dgm:pt modelId="{E487985A-13A5-4D0F-A23E-0EAF934952C0}" type="pres">
      <dgm:prSet presAssocID="{A4D38379-C2F8-47BE-B167-74F5330C643E}" presName="rootText" presStyleLbl="node2" presStyleIdx="1" presStyleCnt="7" custScaleY="140687">
        <dgm:presLayoutVars>
          <dgm:chPref val="3"/>
        </dgm:presLayoutVars>
      </dgm:prSet>
      <dgm:spPr/>
    </dgm:pt>
    <dgm:pt modelId="{8CC7B1E8-D28A-4C9A-9A10-D65533BC5615}" type="pres">
      <dgm:prSet presAssocID="{A4D38379-C2F8-47BE-B167-74F5330C643E}" presName="rootConnector" presStyleLbl="node2" presStyleIdx="1" presStyleCnt="7"/>
      <dgm:spPr/>
    </dgm:pt>
    <dgm:pt modelId="{780617BE-F497-4226-B9A7-D94DF2EFBD46}" type="pres">
      <dgm:prSet presAssocID="{A4D38379-C2F8-47BE-B167-74F5330C643E}" presName="hierChild4" presStyleCnt="0"/>
      <dgm:spPr/>
    </dgm:pt>
    <dgm:pt modelId="{09C9688F-B505-43E4-A911-B965714FEADD}" type="pres">
      <dgm:prSet presAssocID="{A4D38379-C2F8-47BE-B167-74F5330C643E}" presName="hierChild5" presStyleCnt="0"/>
      <dgm:spPr/>
    </dgm:pt>
    <dgm:pt modelId="{2A5BB3BD-942A-431E-AC00-32B5AF14AF96}" type="pres">
      <dgm:prSet presAssocID="{9D2A7CEA-F1BE-4984-8CA6-D05EDD5512C2}" presName="Name37" presStyleLbl="parChTrans1D2" presStyleIdx="2" presStyleCnt="7"/>
      <dgm:spPr/>
    </dgm:pt>
    <dgm:pt modelId="{00AEF852-F4C9-43E5-BFB4-DE8F1DA00BCB}" type="pres">
      <dgm:prSet presAssocID="{4A3FC36F-2F2D-4FBA-ADF2-9C4A921EFE52}" presName="hierRoot2" presStyleCnt="0">
        <dgm:presLayoutVars>
          <dgm:hierBranch val="init"/>
        </dgm:presLayoutVars>
      </dgm:prSet>
      <dgm:spPr/>
    </dgm:pt>
    <dgm:pt modelId="{22A69301-3448-49A5-93F9-4EA03CD9397A}" type="pres">
      <dgm:prSet presAssocID="{4A3FC36F-2F2D-4FBA-ADF2-9C4A921EFE52}" presName="rootComposite" presStyleCnt="0"/>
      <dgm:spPr/>
    </dgm:pt>
    <dgm:pt modelId="{32F33A4F-8C89-4242-BFA3-F787C471F8EC}" type="pres">
      <dgm:prSet presAssocID="{4A3FC36F-2F2D-4FBA-ADF2-9C4A921EFE52}" presName="rootText" presStyleLbl="node2" presStyleIdx="2" presStyleCnt="7" custScaleY="173164">
        <dgm:presLayoutVars>
          <dgm:chPref val="3"/>
        </dgm:presLayoutVars>
      </dgm:prSet>
      <dgm:spPr/>
    </dgm:pt>
    <dgm:pt modelId="{AF82CAB8-7FC6-4D68-A415-0E8AC84492D7}" type="pres">
      <dgm:prSet presAssocID="{4A3FC36F-2F2D-4FBA-ADF2-9C4A921EFE52}" presName="rootConnector" presStyleLbl="node2" presStyleIdx="2" presStyleCnt="7"/>
      <dgm:spPr/>
    </dgm:pt>
    <dgm:pt modelId="{4ED7E1B2-EB20-49F9-9064-AF6CCDDBC868}" type="pres">
      <dgm:prSet presAssocID="{4A3FC36F-2F2D-4FBA-ADF2-9C4A921EFE52}" presName="hierChild4" presStyleCnt="0"/>
      <dgm:spPr/>
    </dgm:pt>
    <dgm:pt modelId="{C8C3FCFA-3AF6-4DCD-80FC-DB5F7D3B69FC}" type="pres">
      <dgm:prSet presAssocID="{4A3FC36F-2F2D-4FBA-ADF2-9C4A921EFE52}" presName="hierChild5" presStyleCnt="0"/>
      <dgm:spPr/>
    </dgm:pt>
    <dgm:pt modelId="{67619475-0313-443D-897C-41C27AA6BF0D}" type="pres">
      <dgm:prSet presAssocID="{876DEE31-E15C-4049-8B33-C24A56879D1A}" presName="Name37" presStyleLbl="parChTrans1D2" presStyleIdx="3" presStyleCnt="7"/>
      <dgm:spPr/>
    </dgm:pt>
    <dgm:pt modelId="{7CF89975-42D4-4F04-839B-3BE20178739D}" type="pres">
      <dgm:prSet presAssocID="{F520A80B-3106-42FF-B95E-EC25A1923ED0}" presName="hierRoot2" presStyleCnt="0">
        <dgm:presLayoutVars>
          <dgm:hierBranch val="init"/>
        </dgm:presLayoutVars>
      </dgm:prSet>
      <dgm:spPr/>
    </dgm:pt>
    <dgm:pt modelId="{ABB42104-09F7-459A-8CE3-A0FC88DA553E}" type="pres">
      <dgm:prSet presAssocID="{F520A80B-3106-42FF-B95E-EC25A1923ED0}" presName="rootComposite" presStyleCnt="0"/>
      <dgm:spPr/>
    </dgm:pt>
    <dgm:pt modelId="{4B09B5B5-DA84-4787-AE63-0214B01BFFB0}" type="pres">
      <dgm:prSet presAssocID="{F520A80B-3106-42FF-B95E-EC25A1923ED0}" presName="rootText" presStyleLbl="node2" presStyleIdx="3" presStyleCnt="7" custScaleX="119623" custScaleY="213756">
        <dgm:presLayoutVars>
          <dgm:chPref val="3"/>
        </dgm:presLayoutVars>
      </dgm:prSet>
      <dgm:spPr/>
    </dgm:pt>
    <dgm:pt modelId="{C6EFB489-10EE-46E6-930D-06E09AD884C4}" type="pres">
      <dgm:prSet presAssocID="{F520A80B-3106-42FF-B95E-EC25A1923ED0}" presName="rootConnector" presStyleLbl="node2" presStyleIdx="3" presStyleCnt="7"/>
      <dgm:spPr/>
    </dgm:pt>
    <dgm:pt modelId="{B262E003-F51A-40BB-9E06-F05C4D124304}" type="pres">
      <dgm:prSet presAssocID="{F520A80B-3106-42FF-B95E-EC25A1923ED0}" presName="hierChild4" presStyleCnt="0"/>
      <dgm:spPr/>
    </dgm:pt>
    <dgm:pt modelId="{BADB5C35-B65F-4D53-891D-B543FFD63117}" type="pres">
      <dgm:prSet presAssocID="{F520A80B-3106-42FF-B95E-EC25A1923ED0}" presName="hierChild5" presStyleCnt="0"/>
      <dgm:spPr/>
    </dgm:pt>
    <dgm:pt modelId="{6F5B48C8-D052-4237-8DBE-9270DD5710BF}" type="pres">
      <dgm:prSet presAssocID="{E08961C6-83FE-4038-A925-9FA3A37354AA}" presName="Name37" presStyleLbl="parChTrans1D2" presStyleIdx="4" presStyleCnt="7"/>
      <dgm:spPr/>
    </dgm:pt>
    <dgm:pt modelId="{9E16A52F-8BF6-4B58-91E6-A9F9D4C781C3}" type="pres">
      <dgm:prSet presAssocID="{3F521B24-B266-4CA7-ADB7-F687F8B514BB}" presName="hierRoot2" presStyleCnt="0">
        <dgm:presLayoutVars>
          <dgm:hierBranch val="init"/>
        </dgm:presLayoutVars>
      </dgm:prSet>
      <dgm:spPr/>
    </dgm:pt>
    <dgm:pt modelId="{C989B31E-2C64-4938-84BC-0A59A60378EF}" type="pres">
      <dgm:prSet presAssocID="{3F521B24-B266-4CA7-ADB7-F687F8B514BB}" presName="rootComposite" presStyleCnt="0"/>
      <dgm:spPr/>
    </dgm:pt>
    <dgm:pt modelId="{F7418654-5765-4C2C-BE1D-DB7C5C1D79CA}" type="pres">
      <dgm:prSet presAssocID="{3F521B24-B266-4CA7-ADB7-F687F8B514BB}" presName="rootText" presStyleLbl="node2" presStyleIdx="4" presStyleCnt="7" custScaleY="158051">
        <dgm:presLayoutVars>
          <dgm:chPref val="3"/>
        </dgm:presLayoutVars>
      </dgm:prSet>
      <dgm:spPr/>
    </dgm:pt>
    <dgm:pt modelId="{9CB51536-BBD7-4700-8BBB-6B07B196B0CF}" type="pres">
      <dgm:prSet presAssocID="{3F521B24-B266-4CA7-ADB7-F687F8B514BB}" presName="rootConnector" presStyleLbl="node2" presStyleIdx="4" presStyleCnt="7"/>
      <dgm:spPr/>
    </dgm:pt>
    <dgm:pt modelId="{6D86DEF3-D306-4A79-990B-AF7C128BAB07}" type="pres">
      <dgm:prSet presAssocID="{3F521B24-B266-4CA7-ADB7-F687F8B514BB}" presName="hierChild4" presStyleCnt="0"/>
      <dgm:spPr/>
    </dgm:pt>
    <dgm:pt modelId="{187934D4-3A30-4717-BA4A-736F6A37791E}" type="pres">
      <dgm:prSet presAssocID="{3F521B24-B266-4CA7-ADB7-F687F8B514BB}" presName="hierChild5" presStyleCnt="0"/>
      <dgm:spPr/>
    </dgm:pt>
    <dgm:pt modelId="{02B7FA91-4CC2-4A01-8F1A-E3BD3FE21062}" type="pres">
      <dgm:prSet presAssocID="{673E06E8-AA95-4829-9A7C-2553443A9E96}" presName="Name37" presStyleLbl="parChTrans1D2" presStyleIdx="5" presStyleCnt="7"/>
      <dgm:spPr/>
    </dgm:pt>
    <dgm:pt modelId="{45748163-7E31-4D34-8C54-53AB2003DEF8}" type="pres">
      <dgm:prSet presAssocID="{B39D6AF1-CA27-4BBF-9BB1-D098EEEDC6FB}" presName="hierRoot2" presStyleCnt="0">
        <dgm:presLayoutVars>
          <dgm:hierBranch val="init"/>
        </dgm:presLayoutVars>
      </dgm:prSet>
      <dgm:spPr/>
    </dgm:pt>
    <dgm:pt modelId="{6635543B-B098-4D99-A074-0451E14E43DB}" type="pres">
      <dgm:prSet presAssocID="{B39D6AF1-CA27-4BBF-9BB1-D098EEEDC6FB}" presName="rootComposite" presStyleCnt="0"/>
      <dgm:spPr/>
    </dgm:pt>
    <dgm:pt modelId="{2B8B229E-A431-42EE-9D52-A21E142D5A39}" type="pres">
      <dgm:prSet presAssocID="{B39D6AF1-CA27-4BBF-9BB1-D098EEEDC6FB}" presName="rootText" presStyleLbl="node2" presStyleIdx="5" presStyleCnt="7" custScaleY="159856">
        <dgm:presLayoutVars>
          <dgm:chPref val="3"/>
        </dgm:presLayoutVars>
      </dgm:prSet>
      <dgm:spPr/>
    </dgm:pt>
    <dgm:pt modelId="{563C0CA4-1086-4436-8111-207642D47821}" type="pres">
      <dgm:prSet presAssocID="{B39D6AF1-CA27-4BBF-9BB1-D098EEEDC6FB}" presName="rootConnector" presStyleLbl="node2" presStyleIdx="5" presStyleCnt="7"/>
      <dgm:spPr/>
    </dgm:pt>
    <dgm:pt modelId="{C3253514-F9EF-447B-952D-FD7081027DCD}" type="pres">
      <dgm:prSet presAssocID="{B39D6AF1-CA27-4BBF-9BB1-D098EEEDC6FB}" presName="hierChild4" presStyleCnt="0"/>
      <dgm:spPr/>
    </dgm:pt>
    <dgm:pt modelId="{97D0035A-5531-4EC3-ABFE-1CEC69B0D25C}" type="pres">
      <dgm:prSet presAssocID="{B39D6AF1-CA27-4BBF-9BB1-D098EEEDC6FB}" presName="hierChild5" presStyleCnt="0"/>
      <dgm:spPr/>
    </dgm:pt>
    <dgm:pt modelId="{E05393EC-55CD-4CF1-A234-DDE3457AD292}" type="pres">
      <dgm:prSet presAssocID="{C0430277-5F90-4504-950C-3655A1AEBDAB}" presName="Name37" presStyleLbl="parChTrans1D2" presStyleIdx="6" presStyleCnt="7"/>
      <dgm:spPr/>
    </dgm:pt>
    <dgm:pt modelId="{C5C8D361-DE7F-4C64-9ECC-0D82F74A0583}" type="pres">
      <dgm:prSet presAssocID="{F0636C21-B197-4DA1-98A6-FE9FCF0305F4}" presName="hierRoot2" presStyleCnt="0">
        <dgm:presLayoutVars>
          <dgm:hierBranch val="init"/>
        </dgm:presLayoutVars>
      </dgm:prSet>
      <dgm:spPr/>
    </dgm:pt>
    <dgm:pt modelId="{884F2EBE-DAFC-49EE-A8DD-EF7F265E5BB7}" type="pres">
      <dgm:prSet presAssocID="{F0636C21-B197-4DA1-98A6-FE9FCF0305F4}" presName="rootComposite" presStyleCnt="0"/>
      <dgm:spPr/>
    </dgm:pt>
    <dgm:pt modelId="{E187720F-0AC5-450B-BE66-510E3DFEB05B}" type="pres">
      <dgm:prSet presAssocID="{F0636C21-B197-4DA1-98A6-FE9FCF0305F4}" presName="rootText" presStyleLbl="node2" presStyleIdx="6" presStyleCnt="7" custScaleX="129034" custScaleY="148355">
        <dgm:presLayoutVars>
          <dgm:chPref val="3"/>
        </dgm:presLayoutVars>
      </dgm:prSet>
      <dgm:spPr/>
    </dgm:pt>
    <dgm:pt modelId="{8B072D35-1736-49F0-A342-1874E2DD643D}" type="pres">
      <dgm:prSet presAssocID="{F0636C21-B197-4DA1-98A6-FE9FCF0305F4}" presName="rootConnector" presStyleLbl="node2" presStyleIdx="6" presStyleCnt="7"/>
      <dgm:spPr/>
    </dgm:pt>
    <dgm:pt modelId="{8DBECC84-51B7-429F-A2AB-97094E6A6E71}" type="pres">
      <dgm:prSet presAssocID="{F0636C21-B197-4DA1-98A6-FE9FCF0305F4}" presName="hierChild4" presStyleCnt="0"/>
      <dgm:spPr/>
    </dgm:pt>
    <dgm:pt modelId="{60A18997-D399-4C52-B963-2408F683C1D7}" type="pres">
      <dgm:prSet presAssocID="{F0636C21-B197-4DA1-98A6-FE9FCF0305F4}" presName="hierChild5" presStyleCnt="0"/>
      <dgm:spPr/>
    </dgm:pt>
    <dgm:pt modelId="{A392250A-D503-400C-8E80-7168CA2C629B}" type="pres">
      <dgm:prSet presAssocID="{1C09568B-C279-44E1-824F-2A3A386B4E6F}" presName="hierChild3" presStyleCnt="0"/>
      <dgm:spPr/>
    </dgm:pt>
  </dgm:ptLst>
  <dgm:cxnLst>
    <dgm:cxn modelId="{FFDCA029-A22B-4BD5-971C-04410C505868}" type="presOf" srcId="{673E06E8-AA95-4829-9A7C-2553443A9E96}" destId="{02B7FA91-4CC2-4A01-8F1A-E3BD3FE21062}" srcOrd="0" destOrd="0" presId="urn:microsoft.com/office/officeart/2005/8/layout/orgChart1"/>
    <dgm:cxn modelId="{39AA102F-8764-4D59-83BC-C7CB085EEE2D}" type="presOf" srcId="{F520A80B-3106-42FF-B95E-EC25A1923ED0}" destId="{C6EFB489-10EE-46E6-930D-06E09AD884C4}" srcOrd="1" destOrd="0" presId="urn:microsoft.com/office/officeart/2005/8/layout/orgChart1"/>
    <dgm:cxn modelId="{AC3A9C3B-2E4F-4EEC-A5AB-75D87AFFA718}" srcId="{1C09568B-C279-44E1-824F-2A3A386B4E6F}" destId="{4A3FC36F-2F2D-4FBA-ADF2-9C4A921EFE52}" srcOrd="2" destOrd="0" parTransId="{9D2A7CEA-F1BE-4984-8CA6-D05EDD5512C2}" sibTransId="{3EAB6873-470E-43E9-8305-7886C03DA871}"/>
    <dgm:cxn modelId="{A216F340-8F93-46A0-AC4F-800CC25BE420}" srcId="{1C09568B-C279-44E1-824F-2A3A386B4E6F}" destId="{F0636C21-B197-4DA1-98A6-FE9FCF0305F4}" srcOrd="6" destOrd="0" parTransId="{C0430277-5F90-4504-950C-3655A1AEBDAB}" sibTransId="{C63107A7-B90B-48A7-B0DC-23FD527E047D}"/>
    <dgm:cxn modelId="{610A645F-7F5F-4B66-8727-DF6201431652}" type="presOf" srcId="{4A3FC36F-2F2D-4FBA-ADF2-9C4A921EFE52}" destId="{AF82CAB8-7FC6-4D68-A415-0E8AC84492D7}" srcOrd="1" destOrd="0" presId="urn:microsoft.com/office/officeart/2005/8/layout/orgChart1"/>
    <dgm:cxn modelId="{4A8EBF61-D0BC-4E6C-991F-B5957A4F4BD5}" srcId="{1C09568B-C279-44E1-824F-2A3A386B4E6F}" destId="{BEEE6F3F-63C1-4609-B305-D76484CBE686}" srcOrd="0" destOrd="0" parTransId="{19FBDB63-D4A7-4154-A5AA-C033A21201C3}" sibTransId="{315581F0-BB2E-43EE-96DD-0EFDBA75D6A4}"/>
    <dgm:cxn modelId="{2E1F7D66-A0B2-4B5F-B368-D4C63F86B87D}" srcId="{1C09568B-C279-44E1-824F-2A3A386B4E6F}" destId="{3F521B24-B266-4CA7-ADB7-F687F8B514BB}" srcOrd="4" destOrd="0" parTransId="{E08961C6-83FE-4038-A925-9FA3A37354AA}" sibTransId="{E0F8B2C7-EB31-4E34-A504-19C80A43F728}"/>
    <dgm:cxn modelId="{13792057-C9B0-4945-939D-6EEC5AEF360A}" srcId="{0AEA00BD-034D-45F6-A80C-2A6D1E74D6BB}" destId="{1C09568B-C279-44E1-824F-2A3A386B4E6F}" srcOrd="0" destOrd="0" parTransId="{DBECD2FC-F5EB-4871-88FD-000038493ABE}" sibTransId="{C673EF9E-AC5A-4B2E-8842-946D666A5F04}"/>
    <dgm:cxn modelId="{F6E37F78-B8EC-4453-B2DE-D004DE9433B3}" type="presOf" srcId="{C0430277-5F90-4504-950C-3655A1AEBDAB}" destId="{E05393EC-55CD-4CF1-A234-DDE3457AD292}" srcOrd="0" destOrd="0" presId="urn:microsoft.com/office/officeart/2005/8/layout/orgChart1"/>
    <dgm:cxn modelId="{4FE01F59-D5BB-4D05-9FEB-CB6D4BF3FAFE}" type="presOf" srcId="{A4D38379-C2F8-47BE-B167-74F5330C643E}" destId="{8CC7B1E8-D28A-4C9A-9A10-D65533BC5615}" srcOrd="1" destOrd="0" presId="urn:microsoft.com/office/officeart/2005/8/layout/orgChart1"/>
    <dgm:cxn modelId="{52463D7D-E204-48F0-8006-2DF1292AAD7E}" type="presOf" srcId="{9D2A7CEA-F1BE-4984-8CA6-D05EDD5512C2}" destId="{2A5BB3BD-942A-431E-AC00-32B5AF14AF96}" srcOrd="0" destOrd="0" presId="urn:microsoft.com/office/officeart/2005/8/layout/orgChart1"/>
    <dgm:cxn modelId="{7D14077F-F845-4ED9-949C-A0CEF7B4C934}" type="presOf" srcId="{A4D38379-C2F8-47BE-B167-74F5330C643E}" destId="{E487985A-13A5-4D0F-A23E-0EAF934952C0}" srcOrd="0" destOrd="0" presId="urn:microsoft.com/office/officeart/2005/8/layout/orgChart1"/>
    <dgm:cxn modelId="{5E81C481-C183-4FF2-B99A-8E9DA510E01F}" type="presOf" srcId="{B39D6AF1-CA27-4BBF-9BB1-D098EEEDC6FB}" destId="{2B8B229E-A431-42EE-9D52-A21E142D5A39}" srcOrd="0" destOrd="0" presId="urn:microsoft.com/office/officeart/2005/8/layout/orgChart1"/>
    <dgm:cxn modelId="{D84B068E-4BA4-4B64-9126-4D2FF896E53E}" type="presOf" srcId="{1C09568B-C279-44E1-824F-2A3A386B4E6F}" destId="{9A8923CF-8D64-48FA-9D3D-28B06F741DC2}" srcOrd="0" destOrd="0" presId="urn:microsoft.com/office/officeart/2005/8/layout/orgChart1"/>
    <dgm:cxn modelId="{3DA74D8F-0DA2-4A35-9776-596D9D763E9E}" type="presOf" srcId="{3F521B24-B266-4CA7-ADB7-F687F8B514BB}" destId="{F7418654-5765-4C2C-BE1D-DB7C5C1D79CA}" srcOrd="0" destOrd="0" presId="urn:microsoft.com/office/officeart/2005/8/layout/orgChart1"/>
    <dgm:cxn modelId="{C2B0CE96-C8E2-4387-8466-F6DF5FD5BCED}" type="presOf" srcId="{BEEE6F3F-63C1-4609-B305-D76484CBE686}" destId="{16008A9E-1E68-4C4A-B37B-07CFB07C0B5F}" srcOrd="0" destOrd="0" presId="urn:microsoft.com/office/officeart/2005/8/layout/orgChart1"/>
    <dgm:cxn modelId="{A0082798-B66E-446E-A2A2-6482CE5F8E6B}" type="presOf" srcId="{F520A80B-3106-42FF-B95E-EC25A1923ED0}" destId="{4B09B5B5-DA84-4787-AE63-0214B01BFFB0}" srcOrd="0" destOrd="0" presId="urn:microsoft.com/office/officeart/2005/8/layout/orgChart1"/>
    <dgm:cxn modelId="{5B2DEA98-FF3B-4A62-BEDD-1A7602A74442}" type="presOf" srcId="{876DEE31-E15C-4049-8B33-C24A56879D1A}" destId="{67619475-0313-443D-897C-41C27AA6BF0D}" srcOrd="0" destOrd="0" presId="urn:microsoft.com/office/officeart/2005/8/layout/orgChart1"/>
    <dgm:cxn modelId="{0FB047A0-2957-43BB-9B11-42DB1AE3C10D}" type="presOf" srcId="{F0636C21-B197-4DA1-98A6-FE9FCF0305F4}" destId="{8B072D35-1736-49F0-A342-1874E2DD643D}" srcOrd="1" destOrd="0" presId="urn:microsoft.com/office/officeart/2005/8/layout/orgChart1"/>
    <dgm:cxn modelId="{82A59DA0-B9E8-45C9-94FF-D21E3F2C1EE2}" type="presOf" srcId="{F0636C21-B197-4DA1-98A6-FE9FCF0305F4}" destId="{E187720F-0AC5-450B-BE66-510E3DFEB05B}" srcOrd="0" destOrd="0" presId="urn:microsoft.com/office/officeart/2005/8/layout/orgChart1"/>
    <dgm:cxn modelId="{220F40BA-1509-44A2-A844-AE0525BFB52F}" type="presOf" srcId="{0D3C4F70-6ED3-4E4C-BA2D-ED5C217A2F8F}" destId="{5AB8E72E-CB46-448F-B7FA-0B819E398721}" srcOrd="0" destOrd="0" presId="urn:microsoft.com/office/officeart/2005/8/layout/orgChart1"/>
    <dgm:cxn modelId="{74E6B2BE-22A0-454B-AB7D-63E7320C444D}" type="presOf" srcId="{B39D6AF1-CA27-4BBF-9BB1-D098EEEDC6FB}" destId="{563C0CA4-1086-4436-8111-207642D47821}" srcOrd="1" destOrd="0" presId="urn:microsoft.com/office/officeart/2005/8/layout/orgChart1"/>
    <dgm:cxn modelId="{15F201BF-2761-4822-BA8F-2E0AF93467EB}" type="presOf" srcId="{0AEA00BD-034D-45F6-A80C-2A6D1E74D6BB}" destId="{5DFDD7A2-15D3-4814-AB8A-C252497AC6CD}" srcOrd="0" destOrd="0" presId="urn:microsoft.com/office/officeart/2005/8/layout/orgChart1"/>
    <dgm:cxn modelId="{E745F9BF-797E-48ED-BABF-9C10122328B0}" type="presOf" srcId="{E08961C6-83FE-4038-A925-9FA3A37354AA}" destId="{6F5B48C8-D052-4237-8DBE-9270DD5710BF}" srcOrd="0" destOrd="0" presId="urn:microsoft.com/office/officeart/2005/8/layout/orgChart1"/>
    <dgm:cxn modelId="{306687C8-EACE-4415-A0A4-A12CC50700FB}" srcId="{1C09568B-C279-44E1-824F-2A3A386B4E6F}" destId="{A4D38379-C2F8-47BE-B167-74F5330C643E}" srcOrd="1" destOrd="0" parTransId="{0D3C4F70-6ED3-4E4C-BA2D-ED5C217A2F8F}" sibTransId="{B33BEDFE-3E8D-4A86-8B9E-57259E260B9F}"/>
    <dgm:cxn modelId="{D7B915DA-846A-4966-8C6A-82DDB527C5A7}" srcId="{1C09568B-C279-44E1-824F-2A3A386B4E6F}" destId="{F520A80B-3106-42FF-B95E-EC25A1923ED0}" srcOrd="3" destOrd="0" parTransId="{876DEE31-E15C-4049-8B33-C24A56879D1A}" sibTransId="{DCD68200-2FA4-48C4-846D-D8271D0107F4}"/>
    <dgm:cxn modelId="{2C466FDA-E130-4265-9468-27F8C10F58C6}" type="presOf" srcId="{4A3FC36F-2F2D-4FBA-ADF2-9C4A921EFE52}" destId="{32F33A4F-8C89-4242-BFA3-F787C471F8EC}" srcOrd="0" destOrd="0" presId="urn:microsoft.com/office/officeart/2005/8/layout/orgChart1"/>
    <dgm:cxn modelId="{8152E2DC-CAA1-4E4C-A729-06306CCE7786}" type="presOf" srcId="{1C09568B-C279-44E1-824F-2A3A386B4E6F}" destId="{47D868E4-CC8D-448D-82C3-BA3417BDCE59}" srcOrd="1" destOrd="0" presId="urn:microsoft.com/office/officeart/2005/8/layout/orgChart1"/>
    <dgm:cxn modelId="{31448BE9-2FE0-48ED-BF0F-2F9E7794CDA5}" type="presOf" srcId="{3F521B24-B266-4CA7-ADB7-F687F8B514BB}" destId="{9CB51536-BBD7-4700-8BBB-6B07B196B0CF}" srcOrd="1" destOrd="0" presId="urn:microsoft.com/office/officeart/2005/8/layout/orgChart1"/>
    <dgm:cxn modelId="{4D5BCAEB-199C-47E4-BF9C-62D4BE7BBFE1}" type="presOf" srcId="{BEEE6F3F-63C1-4609-B305-D76484CBE686}" destId="{6D1184DC-CFD1-4D48-88CE-2846B996C8C6}" srcOrd="1" destOrd="0" presId="urn:microsoft.com/office/officeart/2005/8/layout/orgChart1"/>
    <dgm:cxn modelId="{0558FBF4-C26F-4261-8971-B8D316094148}" type="presOf" srcId="{19FBDB63-D4A7-4154-A5AA-C033A21201C3}" destId="{157BC6E0-7783-4BF5-9DE3-334674078C0F}" srcOrd="0" destOrd="0" presId="urn:microsoft.com/office/officeart/2005/8/layout/orgChart1"/>
    <dgm:cxn modelId="{290ED1F6-802C-4E80-B57C-8DF1B5137669}" srcId="{1C09568B-C279-44E1-824F-2A3A386B4E6F}" destId="{B39D6AF1-CA27-4BBF-9BB1-D098EEEDC6FB}" srcOrd="5" destOrd="0" parTransId="{673E06E8-AA95-4829-9A7C-2553443A9E96}" sibTransId="{70BF9337-D658-4310-8974-536A0BFC7BC7}"/>
    <dgm:cxn modelId="{13A0C0B3-D8C5-4EFA-BB43-9319AF92E708}" type="presParOf" srcId="{5DFDD7A2-15D3-4814-AB8A-C252497AC6CD}" destId="{C2CA7043-5B92-40FD-B0B3-FE8313412177}" srcOrd="0" destOrd="0" presId="urn:microsoft.com/office/officeart/2005/8/layout/orgChart1"/>
    <dgm:cxn modelId="{34377871-2FA7-4649-AEF4-61CABFB7CAAF}" type="presParOf" srcId="{C2CA7043-5B92-40FD-B0B3-FE8313412177}" destId="{4D961C98-F1DB-4BB1-8A60-01568C171F08}" srcOrd="0" destOrd="0" presId="urn:microsoft.com/office/officeart/2005/8/layout/orgChart1"/>
    <dgm:cxn modelId="{4037A010-A336-42CB-985B-0F7FA61A90CC}" type="presParOf" srcId="{4D961C98-F1DB-4BB1-8A60-01568C171F08}" destId="{9A8923CF-8D64-48FA-9D3D-28B06F741DC2}" srcOrd="0" destOrd="0" presId="urn:microsoft.com/office/officeart/2005/8/layout/orgChart1"/>
    <dgm:cxn modelId="{8D093437-E492-420C-B138-4DB678C4A133}" type="presParOf" srcId="{4D961C98-F1DB-4BB1-8A60-01568C171F08}" destId="{47D868E4-CC8D-448D-82C3-BA3417BDCE59}" srcOrd="1" destOrd="0" presId="urn:microsoft.com/office/officeart/2005/8/layout/orgChart1"/>
    <dgm:cxn modelId="{1EB515F4-8315-4CEE-88BD-B71263A4C0F8}" type="presParOf" srcId="{C2CA7043-5B92-40FD-B0B3-FE8313412177}" destId="{73006775-1028-4A3E-9193-369AA7C4AF6C}" srcOrd="1" destOrd="0" presId="urn:microsoft.com/office/officeart/2005/8/layout/orgChart1"/>
    <dgm:cxn modelId="{4847B672-01E5-4570-84DA-898526D94D23}" type="presParOf" srcId="{73006775-1028-4A3E-9193-369AA7C4AF6C}" destId="{157BC6E0-7783-4BF5-9DE3-334674078C0F}" srcOrd="0" destOrd="0" presId="urn:microsoft.com/office/officeart/2005/8/layout/orgChart1"/>
    <dgm:cxn modelId="{07589CFC-01F5-4F4A-841D-D2C1FCA815C3}" type="presParOf" srcId="{73006775-1028-4A3E-9193-369AA7C4AF6C}" destId="{59A7F13C-5302-40CE-8641-BAC9652E129C}" srcOrd="1" destOrd="0" presId="urn:microsoft.com/office/officeart/2005/8/layout/orgChart1"/>
    <dgm:cxn modelId="{8C9D6817-168B-4133-B4C0-BD29AE69E75D}" type="presParOf" srcId="{59A7F13C-5302-40CE-8641-BAC9652E129C}" destId="{3650B3DD-C87D-44A8-AFC2-0CEEC08DFF81}" srcOrd="0" destOrd="0" presId="urn:microsoft.com/office/officeart/2005/8/layout/orgChart1"/>
    <dgm:cxn modelId="{DA7DE1B1-68E7-460C-A051-5E5DC1BC99A2}" type="presParOf" srcId="{3650B3DD-C87D-44A8-AFC2-0CEEC08DFF81}" destId="{16008A9E-1E68-4C4A-B37B-07CFB07C0B5F}" srcOrd="0" destOrd="0" presId="urn:microsoft.com/office/officeart/2005/8/layout/orgChart1"/>
    <dgm:cxn modelId="{4E4D4967-EB83-4C14-9532-8EDC6C24E9BB}" type="presParOf" srcId="{3650B3DD-C87D-44A8-AFC2-0CEEC08DFF81}" destId="{6D1184DC-CFD1-4D48-88CE-2846B996C8C6}" srcOrd="1" destOrd="0" presId="urn:microsoft.com/office/officeart/2005/8/layout/orgChart1"/>
    <dgm:cxn modelId="{A7F0308C-86FE-4A11-9A5E-A9A4B02E0478}" type="presParOf" srcId="{59A7F13C-5302-40CE-8641-BAC9652E129C}" destId="{452455DE-60B9-4DFB-B737-C67F3261E6AF}" srcOrd="1" destOrd="0" presId="urn:microsoft.com/office/officeart/2005/8/layout/orgChart1"/>
    <dgm:cxn modelId="{43419ED6-CFF9-4D78-818B-81C2E7910428}" type="presParOf" srcId="{59A7F13C-5302-40CE-8641-BAC9652E129C}" destId="{A6D5F65D-AA3E-4B48-996A-A3DDC126F87C}" srcOrd="2" destOrd="0" presId="urn:microsoft.com/office/officeart/2005/8/layout/orgChart1"/>
    <dgm:cxn modelId="{BA718C46-17DF-4C19-A9C2-16ADC70BF49E}" type="presParOf" srcId="{73006775-1028-4A3E-9193-369AA7C4AF6C}" destId="{5AB8E72E-CB46-448F-B7FA-0B819E398721}" srcOrd="2" destOrd="0" presId="urn:microsoft.com/office/officeart/2005/8/layout/orgChart1"/>
    <dgm:cxn modelId="{73757359-D629-4497-8286-D43FE6FF1355}" type="presParOf" srcId="{73006775-1028-4A3E-9193-369AA7C4AF6C}" destId="{1629FE95-64E0-43AA-823F-FB590B9364C7}" srcOrd="3" destOrd="0" presId="urn:microsoft.com/office/officeart/2005/8/layout/orgChart1"/>
    <dgm:cxn modelId="{85D3BB73-6E41-423E-8E10-C9B00C857C30}" type="presParOf" srcId="{1629FE95-64E0-43AA-823F-FB590B9364C7}" destId="{F4772F12-F3BF-4CCD-9EF1-2ADD1BB44076}" srcOrd="0" destOrd="0" presId="urn:microsoft.com/office/officeart/2005/8/layout/orgChart1"/>
    <dgm:cxn modelId="{8FB98375-89CB-455B-91EC-D3756005086E}" type="presParOf" srcId="{F4772F12-F3BF-4CCD-9EF1-2ADD1BB44076}" destId="{E487985A-13A5-4D0F-A23E-0EAF934952C0}" srcOrd="0" destOrd="0" presId="urn:microsoft.com/office/officeart/2005/8/layout/orgChart1"/>
    <dgm:cxn modelId="{01563207-C35A-4066-A851-0710E0D72D7D}" type="presParOf" srcId="{F4772F12-F3BF-4CCD-9EF1-2ADD1BB44076}" destId="{8CC7B1E8-D28A-4C9A-9A10-D65533BC5615}" srcOrd="1" destOrd="0" presId="urn:microsoft.com/office/officeart/2005/8/layout/orgChart1"/>
    <dgm:cxn modelId="{1BF99CFE-60A4-4751-8665-466DB2B66A7E}" type="presParOf" srcId="{1629FE95-64E0-43AA-823F-FB590B9364C7}" destId="{780617BE-F497-4226-B9A7-D94DF2EFBD46}" srcOrd="1" destOrd="0" presId="urn:microsoft.com/office/officeart/2005/8/layout/orgChart1"/>
    <dgm:cxn modelId="{4B08FD66-F68D-4757-A23F-16EFFF11AED0}" type="presParOf" srcId="{1629FE95-64E0-43AA-823F-FB590B9364C7}" destId="{09C9688F-B505-43E4-A911-B965714FEADD}" srcOrd="2" destOrd="0" presId="urn:microsoft.com/office/officeart/2005/8/layout/orgChart1"/>
    <dgm:cxn modelId="{3B8B5D5B-78C4-4869-9EF0-A3A08F7E24CD}" type="presParOf" srcId="{73006775-1028-4A3E-9193-369AA7C4AF6C}" destId="{2A5BB3BD-942A-431E-AC00-32B5AF14AF96}" srcOrd="4" destOrd="0" presId="urn:microsoft.com/office/officeart/2005/8/layout/orgChart1"/>
    <dgm:cxn modelId="{30A32C9E-2C44-4FA0-8D17-1396A6A2F9E9}" type="presParOf" srcId="{73006775-1028-4A3E-9193-369AA7C4AF6C}" destId="{00AEF852-F4C9-43E5-BFB4-DE8F1DA00BCB}" srcOrd="5" destOrd="0" presId="urn:microsoft.com/office/officeart/2005/8/layout/orgChart1"/>
    <dgm:cxn modelId="{C7E183E2-AB3E-4126-A182-9F8E3E9F9954}" type="presParOf" srcId="{00AEF852-F4C9-43E5-BFB4-DE8F1DA00BCB}" destId="{22A69301-3448-49A5-93F9-4EA03CD9397A}" srcOrd="0" destOrd="0" presId="urn:microsoft.com/office/officeart/2005/8/layout/orgChart1"/>
    <dgm:cxn modelId="{3A5861E5-7236-454E-8EBD-B679FF21756E}" type="presParOf" srcId="{22A69301-3448-49A5-93F9-4EA03CD9397A}" destId="{32F33A4F-8C89-4242-BFA3-F787C471F8EC}" srcOrd="0" destOrd="0" presId="urn:microsoft.com/office/officeart/2005/8/layout/orgChart1"/>
    <dgm:cxn modelId="{3D8E4ED9-A9E7-47D6-AEEA-A2E39709BE65}" type="presParOf" srcId="{22A69301-3448-49A5-93F9-4EA03CD9397A}" destId="{AF82CAB8-7FC6-4D68-A415-0E8AC84492D7}" srcOrd="1" destOrd="0" presId="urn:microsoft.com/office/officeart/2005/8/layout/orgChart1"/>
    <dgm:cxn modelId="{BF864FC5-D31A-479C-9331-117A67A96EC1}" type="presParOf" srcId="{00AEF852-F4C9-43E5-BFB4-DE8F1DA00BCB}" destId="{4ED7E1B2-EB20-49F9-9064-AF6CCDDBC868}" srcOrd="1" destOrd="0" presId="urn:microsoft.com/office/officeart/2005/8/layout/orgChart1"/>
    <dgm:cxn modelId="{D4D6CA08-6B4F-471D-B499-1FEF7CD2F799}" type="presParOf" srcId="{00AEF852-F4C9-43E5-BFB4-DE8F1DA00BCB}" destId="{C8C3FCFA-3AF6-4DCD-80FC-DB5F7D3B69FC}" srcOrd="2" destOrd="0" presId="urn:microsoft.com/office/officeart/2005/8/layout/orgChart1"/>
    <dgm:cxn modelId="{368E1D77-59B8-4D00-A653-CB2BD36F7D35}" type="presParOf" srcId="{73006775-1028-4A3E-9193-369AA7C4AF6C}" destId="{67619475-0313-443D-897C-41C27AA6BF0D}" srcOrd="6" destOrd="0" presId="urn:microsoft.com/office/officeart/2005/8/layout/orgChart1"/>
    <dgm:cxn modelId="{9C343B1B-283A-4E71-8F51-70EB6228405A}" type="presParOf" srcId="{73006775-1028-4A3E-9193-369AA7C4AF6C}" destId="{7CF89975-42D4-4F04-839B-3BE20178739D}" srcOrd="7" destOrd="0" presId="urn:microsoft.com/office/officeart/2005/8/layout/orgChart1"/>
    <dgm:cxn modelId="{0047747D-2FBF-427B-A735-6DCA901CCACA}" type="presParOf" srcId="{7CF89975-42D4-4F04-839B-3BE20178739D}" destId="{ABB42104-09F7-459A-8CE3-A0FC88DA553E}" srcOrd="0" destOrd="0" presId="urn:microsoft.com/office/officeart/2005/8/layout/orgChart1"/>
    <dgm:cxn modelId="{E712046F-6825-4C63-AE11-1ECB16A6A330}" type="presParOf" srcId="{ABB42104-09F7-459A-8CE3-A0FC88DA553E}" destId="{4B09B5B5-DA84-4787-AE63-0214B01BFFB0}" srcOrd="0" destOrd="0" presId="urn:microsoft.com/office/officeart/2005/8/layout/orgChart1"/>
    <dgm:cxn modelId="{C1EE3B5A-CDAD-4E12-ADFF-3BE6AFB6051F}" type="presParOf" srcId="{ABB42104-09F7-459A-8CE3-A0FC88DA553E}" destId="{C6EFB489-10EE-46E6-930D-06E09AD884C4}" srcOrd="1" destOrd="0" presId="urn:microsoft.com/office/officeart/2005/8/layout/orgChart1"/>
    <dgm:cxn modelId="{79C9084D-24B3-4CBD-A0CC-A22BA614B9CC}" type="presParOf" srcId="{7CF89975-42D4-4F04-839B-3BE20178739D}" destId="{B262E003-F51A-40BB-9E06-F05C4D124304}" srcOrd="1" destOrd="0" presId="urn:microsoft.com/office/officeart/2005/8/layout/orgChart1"/>
    <dgm:cxn modelId="{01972DD2-A10F-4FAC-B84E-C6ADBD0F978E}" type="presParOf" srcId="{7CF89975-42D4-4F04-839B-3BE20178739D}" destId="{BADB5C35-B65F-4D53-891D-B543FFD63117}" srcOrd="2" destOrd="0" presId="urn:microsoft.com/office/officeart/2005/8/layout/orgChart1"/>
    <dgm:cxn modelId="{A471C14B-909B-4EA8-B7D9-40A890E563D5}" type="presParOf" srcId="{73006775-1028-4A3E-9193-369AA7C4AF6C}" destId="{6F5B48C8-D052-4237-8DBE-9270DD5710BF}" srcOrd="8" destOrd="0" presId="urn:microsoft.com/office/officeart/2005/8/layout/orgChart1"/>
    <dgm:cxn modelId="{CCB2B380-CEB9-47E4-8FFF-CC8963A3B35E}" type="presParOf" srcId="{73006775-1028-4A3E-9193-369AA7C4AF6C}" destId="{9E16A52F-8BF6-4B58-91E6-A9F9D4C781C3}" srcOrd="9" destOrd="0" presId="urn:microsoft.com/office/officeart/2005/8/layout/orgChart1"/>
    <dgm:cxn modelId="{381A8A9B-89D5-4FE1-B457-35A822E89F59}" type="presParOf" srcId="{9E16A52F-8BF6-4B58-91E6-A9F9D4C781C3}" destId="{C989B31E-2C64-4938-84BC-0A59A60378EF}" srcOrd="0" destOrd="0" presId="urn:microsoft.com/office/officeart/2005/8/layout/orgChart1"/>
    <dgm:cxn modelId="{D871CD94-1EB4-4BA9-8D2F-9FCAFFB8A9C8}" type="presParOf" srcId="{C989B31E-2C64-4938-84BC-0A59A60378EF}" destId="{F7418654-5765-4C2C-BE1D-DB7C5C1D79CA}" srcOrd="0" destOrd="0" presId="urn:microsoft.com/office/officeart/2005/8/layout/orgChart1"/>
    <dgm:cxn modelId="{9700DA4B-315A-434E-9226-1E86E2F2951F}" type="presParOf" srcId="{C989B31E-2C64-4938-84BC-0A59A60378EF}" destId="{9CB51536-BBD7-4700-8BBB-6B07B196B0CF}" srcOrd="1" destOrd="0" presId="urn:microsoft.com/office/officeart/2005/8/layout/orgChart1"/>
    <dgm:cxn modelId="{7C03F9BA-D72D-42DC-8577-DC28FBC39F4B}" type="presParOf" srcId="{9E16A52F-8BF6-4B58-91E6-A9F9D4C781C3}" destId="{6D86DEF3-D306-4A79-990B-AF7C128BAB07}" srcOrd="1" destOrd="0" presId="urn:microsoft.com/office/officeart/2005/8/layout/orgChart1"/>
    <dgm:cxn modelId="{5524EFFD-D70C-4EE2-B398-1A6DC02BE19B}" type="presParOf" srcId="{9E16A52F-8BF6-4B58-91E6-A9F9D4C781C3}" destId="{187934D4-3A30-4717-BA4A-736F6A37791E}" srcOrd="2" destOrd="0" presId="urn:microsoft.com/office/officeart/2005/8/layout/orgChart1"/>
    <dgm:cxn modelId="{44A5E4AA-66D9-4DA1-9506-B5524D9DA9B9}" type="presParOf" srcId="{73006775-1028-4A3E-9193-369AA7C4AF6C}" destId="{02B7FA91-4CC2-4A01-8F1A-E3BD3FE21062}" srcOrd="10" destOrd="0" presId="urn:microsoft.com/office/officeart/2005/8/layout/orgChart1"/>
    <dgm:cxn modelId="{4A275EB9-6B33-43EC-940C-1D97120A5661}" type="presParOf" srcId="{73006775-1028-4A3E-9193-369AA7C4AF6C}" destId="{45748163-7E31-4D34-8C54-53AB2003DEF8}" srcOrd="11" destOrd="0" presId="urn:microsoft.com/office/officeart/2005/8/layout/orgChart1"/>
    <dgm:cxn modelId="{04E82638-B5CC-47EC-A9D7-E64F8AED6E91}" type="presParOf" srcId="{45748163-7E31-4D34-8C54-53AB2003DEF8}" destId="{6635543B-B098-4D99-A074-0451E14E43DB}" srcOrd="0" destOrd="0" presId="urn:microsoft.com/office/officeart/2005/8/layout/orgChart1"/>
    <dgm:cxn modelId="{885CFB5E-EBFB-4FE1-812F-4E978FA0B8FB}" type="presParOf" srcId="{6635543B-B098-4D99-A074-0451E14E43DB}" destId="{2B8B229E-A431-42EE-9D52-A21E142D5A39}" srcOrd="0" destOrd="0" presId="urn:microsoft.com/office/officeart/2005/8/layout/orgChart1"/>
    <dgm:cxn modelId="{7878C83C-8C55-4BAA-8691-13F63A257A12}" type="presParOf" srcId="{6635543B-B098-4D99-A074-0451E14E43DB}" destId="{563C0CA4-1086-4436-8111-207642D47821}" srcOrd="1" destOrd="0" presId="urn:microsoft.com/office/officeart/2005/8/layout/orgChart1"/>
    <dgm:cxn modelId="{316A04CB-9EAA-48F0-91E6-5AB195BF4646}" type="presParOf" srcId="{45748163-7E31-4D34-8C54-53AB2003DEF8}" destId="{C3253514-F9EF-447B-952D-FD7081027DCD}" srcOrd="1" destOrd="0" presId="urn:microsoft.com/office/officeart/2005/8/layout/orgChart1"/>
    <dgm:cxn modelId="{6A3E46A9-414C-483B-A519-7F015A219D6F}" type="presParOf" srcId="{45748163-7E31-4D34-8C54-53AB2003DEF8}" destId="{97D0035A-5531-4EC3-ABFE-1CEC69B0D25C}" srcOrd="2" destOrd="0" presId="urn:microsoft.com/office/officeart/2005/8/layout/orgChart1"/>
    <dgm:cxn modelId="{8E617836-CB6B-48C7-B9A9-C902379AEA30}" type="presParOf" srcId="{73006775-1028-4A3E-9193-369AA7C4AF6C}" destId="{E05393EC-55CD-4CF1-A234-DDE3457AD292}" srcOrd="12" destOrd="0" presId="urn:microsoft.com/office/officeart/2005/8/layout/orgChart1"/>
    <dgm:cxn modelId="{D13763F2-10A2-411C-8845-D711977029F9}" type="presParOf" srcId="{73006775-1028-4A3E-9193-369AA7C4AF6C}" destId="{C5C8D361-DE7F-4C64-9ECC-0D82F74A0583}" srcOrd="13" destOrd="0" presId="urn:microsoft.com/office/officeart/2005/8/layout/orgChart1"/>
    <dgm:cxn modelId="{3EC19871-EABF-487B-B5DA-40246DD509D6}" type="presParOf" srcId="{C5C8D361-DE7F-4C64-9ECC-0D82F74A0583}" destId="{884F2EBE-DAFC-49EE-A8DD-EF7F265E5BB7}" srcOrd="0" destOrd="0" presId="urn:microsoft.com/office/officeart/2005/8/layout/orgChart1"/>
    <dgm:cxn modelId="{E74F116F-DAE2-4CF9-8FC5-78BF7C2CB541}" type="presParOf" srcId="{884F2EBE-DAFC-49EE-A8DD-EF7F265E5BB7}" destId="{E187720F-0AC5-450B-BE66-510E3DFEB05B}" srcOrd="0" destOrd="0" presId="urn:microsoft.com/office/officeart/2005/8/layout/orgChart1"/>
    <dgm:cxn modelId="{F736FB85-E338-439C-B9D6-F254F0D4FA7F}" type="presParOf" srcId="{884F2EBE-DAFC-49EE-A8DD-EF7F265E5BB7}" destId="{8B072D35-1736-49F0-A342-1874E2DD643D}" srcOrd="1" destOrd="0" presId="urn:microsoft.com/office/officeart/2005/8/layout/orgChart1"/>
    <dgm:cxn modelId="{6D8D8D22-B321-48D1-97E3-D9A8E56559CC}" type="presParOf" srcId="{C5C8D361-DE7F-4C64-9ECC-0D82F74A0583}" destId="{8DBECC84-51B7-429F-A2AB-97094E6A6E71}" srcOrd="1" destOrd="0" presId="urn:microsoft.com/office/officeart/2005/8/layout/orgChart1"/>
    <dgm:cxn modelId="{0CD561CC-3305-4DAE-916F-303B701C3CAA}" type="presParOf" srcId="{C5C8D361-DE7F-4C64-9ECC-0D82F74A0583}" destId="{60A18997-D399-4C52-B963-2408F683C1D7}" srcOrd="2" destOrd="0" presId="urn:microsoft.com/office/officeart/2005/8/layout/orgChart1"/>
    <dgm:cxn modelId="{F65561B5-69F3-423A-9E41-1BDFEFAE595C}" type="presParOf" srcId="{C2CA7043-5B92-40FD-B0B3-FE8313412177}" destId="{A392250A-D503-400C-8E80-7168CA2C629B}"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76A20C-C34C-44EC-B29A-F519B983F060}" type="doc">
      <dgm:prSet loTypeId="urn:microsoft.com/office/officeart/2005/8/layout/venn1" loCatId="relationship" qsTypeId="urn:microsoft.com/office/officeart/2005/8/quickstyle/simple1" qsCatId="simple" csTypeId="urn:microsoft.com/office/officeart/2005/8/colors/accent1_2" csCatId="accent1" phldr="1"/>
      <dgm:spPr/>
    </dgm:pt>
    <dgm:pt modelId="{4C20D4DE-1CBB-4784-BD29-EB8617A7ED7E}">
      <dgm:prSet phldrT="[Text]" custT="1"/>
      <dgm:spPr/>
      <dgm:t>
        <a:bodyPr/>
        <a:lstStyle/>
        <a:p>
          <a:r>
            <a:rPr lang="en-US" sz="1400" dirty="0"/>
            <a:t>Public Engagement </a:t>
          </a:r>
        </a:p>
      </dgm:t>
    </dgm:pt>
    <dgm:pt modelId="{4534A5EC-8831-4436-93DC-4AD40F0A35B8}" type="parTrans" cxnId="{0FB04AFA-F6C5-4492-A507-847901E917DD}">
      <dgm:prSet/>
      <dgm:spPr/>
      <dgm:t>
        <a:bodyPr/>
        <a:lstStyle/>
        <a:p>
          <a:endParaRPr lang="en-US"/>
        </a:p>
      </dgm:t>
    </dgm:pt>
    <dgm:pt modelId="{9A0FACA2-81A5-438F-A030-818CF6449160}" type="sibTrans" cxnId="{0FB04AFA-F6C5-4492-A507-847901E917DD}">
      <dgm:prSet/>
      <dgm:spPr/>
      <dgm:t>
        <a:bodyPr/>
        <a:lstStyle/>
        <a:p>
          <a:endParaRPr lang="en-US"/>
        </a:p>
      </dgm:t>
    </dgm:pt>
    <dgm:pt modelId="{62BED157-2169-48FE-B839-024992D49CCE}">
      <dgm:prSet phldrT="[Text]" custT="1"/>
      <dgm:spPr/>
      <dgm:t>
        <a:bodyPr/>
        <a:lstStyle/>
        <a:p>
          <a:r>
            <a:rPr lang="en-US" sz="1400" dirty="0"/>
            <a:t>Industry Experience on Related Experience</a:t>
          </a:r>
        </a:p>
      </dgm:t>
    </dgm:pt>
    <dgm:pt modelId="{AACAA20B-66CD-493B-A3FC-EBC19E94CA5A}" type="parTrans" cxnId="{5677D6EC-C745-471B-A04C-DF2784765C8E}">
      <dgm:prSet/>
      <dgm:spPr/>
      <dgm:t>
        <a:bodyPr/>
        <a:lstStyle/>
        <a:p>
          <a:endParaRPr lang="en-US"/>
        </a:p>
      </dgm:t>
    </dgm:pt>
    <dgm:pt modelId="{25809C26-5464-4BA5-B9D5-DFFE7EBC091F}" type="sibTrans" cxnId="{5677D6EC-C745-471B-A04C-DF2784765C8E}">
      <dgm:prSet/>
      <dgm:spPr/>
      <dgm:t>
        <a:bodyPr/>
        <a:lstStyle/>
        <a:p>
          <a:endParaRPr lang="en-US"/>
        </a:p>
      </dgm:t>
    </dgm:pt>
    <dgm:pt modelId="{CC87C450-33C7-49D2-9DD4-1EAB0E502048}">
      <dgm:prSet phldrT="[Text]" custT="1"/>
      <dgm:spPr/>
      <dgm:t>
        <a:bodyPr/>
        <a:lstStyle/>
        <a:p>
          <a:r>
            <a:rPr lang="en-US" sz="1400" dirty="0"/>
            <a:t>Traffic Modeling</a:t>
          </a:r>
        </a:p>
      </dgm:t>
    </dgm:pt>
    <dgm:pt modelId="{2DB8A000-FFEE-4448-835E-A0493AA30B44}" type="parTrans" cxnId="{BC03D289-F64F-4853-A4F6-2F24F39E76C1}">
      <dgm:prSet/>
      <dgm:spPr/>
      <dgm:t>
        <a:bodyPr/>
        <a:lstStyle/>
        <a:p>
          <a:endParaRPr lang="en-US"/>
        </a:p>
      </dgm:t>
    </dgm:pt>
    <dgm:pt modelId="{EA815BEB-2CDE-492C-804B-A5BE2DF6A85A}" type="sibTrans" cxnId="{BC03D289-F64F-4853-A4F6-2F24F39E76C1}">
      <dgm:prSet/>
      <dgm:spPr/>
      <dgm:t>
        <a:bodyPr/>
        <a:lstStyle/>
        <a:p>
          <a:endParaRPr lang="en-US"/>
        </a:p>
      </dgm:t>
    </dgm:pt>
    <dgm:pt modelId="{326EE5FC-B693-44F0-AB09-CDFE1A75E669}">
      <dgm:prSet phldrT="[Text]" custT="1"/>
      <dgm:spPr/>
      <dgm:t>
        <a:bodyPr/>
        <a:lstStyle/>
        <a:p>
          <a:r>
            <a:rPr lang="en-US" sz="1400" dirty="0"/>
            <a:t>Theoretical and Technical Knowledge of new topics</a:t>
          </a:r>
        </a:p>
      </dgm:t>
    </dgm:pt>
    <dgm:pt modelId="{9B186115-A156-467B-A6CE-007C89E5607F}" type="parTrans" cxnId="{8F402E93-4661-4AC3-8A73-F6200CE5EB4B}">
      <dgm:prSet/>
      <dgm:spPr/>
      <dgm:t>
        <a:bodyPr/>
        <a:lstStyle/>
        <a:p>
          <a:endParaRPr lang="en-US"/>
        </a:p>
      </dgm:t>
    </dgm:pt>
    <dgm:pt modelId="{40B3BBFC-5307-456C-AD36-4C0AE626C0DD}" type="sibTrans" cxnId="{8F402E93-4661-4AC3-8A73-F6200CE5EB4B}">
      <dgm:prSet/>
      <dgm:spPr/>
      <dgm:t>
        <a:bodyPr/>
        <a:lstStyle/>
        <a:p>
          <a:endParaRPr lang="en-US"/>
        </a:p>
      </dgm:t>
    </dgm:pt>
    <dgm:pt modelId="{613FBAEA-7E5B-4F9E-A926-D25501BD4831}">
      <dgm:prSet phldrT="[Text]" custT="1"/>
      <dgm:spPr/>
      <dgm:t>
        <a:bodyPr/>
        <a:lstStyle/>
        <a:p>
          <a:r>
            <a:rPr lang="en-US" sz="1400" dirty="0"/>
            <a:t>Decision Analysis</a:t>
          </a:r>
        </a:p>
      </dgm:t>
    </dgm:pt>
    <dgm:pt modelId="{C1665C72-D4D1-4BEC-ACBA-5E86444403C2}" type="parTrans" cxnId="{CA3F200E-D2B1-49DC-B4A5-04C7B01C2E47}">
      <dgm:prSet/>
      <dgm:spPr/>
      <dgm:t>
        <a:bodyPr/>
        <a:lstStyle/>
        <a:p>
          <a:endParaRPr lang="en-US"/>
        </a:p>
      </dgm:t>
    </dgm:pt>
    <dgm:pt modelId="{857689E0-C151-4899-86C4-B0F31EF9AB09}" type="sibTrans" cxnId="{CA3F200E-D2B1-49DC-B4A5-04C7B01C2E47}">
      <dgm:prSet/>
      <dgm:spPr/>
      <dgm:t>
        <a:bodyPr/>
        <a:lstStyle/>
        <a:p>
          <a:endParaRPr lang="en-US"/>
        </a:p>
      </dgm:t>
    </dgm:pt>
    <dgm:pt modelId="{EFC41065-7408-4A1E-97C1-C480AE42DE20}" type="pres">
      <dgm:prSet presAssocID="{4176A20C-C34C-44EC-B29A-F519B983F060}" presName="compositeShape" presStyleCnt="0">
        <dgm:presLayoutVars>
          <dgm:chMax val="7"/>
          <dgm:dir/>
          <dgm:resizeHandles val="exact"/>
        </dgm:presLayoutVars>
      </dgm:prSet>
      <dgm:spPr/>
    </dgm:pt>
    <dgm:pt modelId="{E3D54805-2777-4555-B093-AED1A3297D02}" type="pres">
      <dgm:prSet presAssocID="{4C20D4DE-1CBB-4784-BD29-EB8617A7ED7E}" presName="circ1" presStyleLbl="vennNode1" presStyleIdx="0" presStyleCnt="5" custLinFactNeighborX="-5177" custLinFactNeighborY="-49065"/>
      <dgm:spPr/>
    </dgm:pt>
    <dgm:pt modelId="{4FF27285-FEEB-4579-82B1-DCE5F0BF5BE7}" type="pres">
      <dgm:prSet presAssocID="{4C20D4DE-1CBB-4784-BD29-EB8617A7ED7E}" presName="circ1Tx" presStyleLbl="revTx" presStyleIdx="0" presStyleCnt="0" custScaleX="75595" custScaleY="47016" custLinFactNeighborX="-5780" custLinFactNeighborY="62886">
        <dgm:presLayoutVars>
          <dgm:chMax val="0"/>
          <dgm:chPref val="0"/>
          <dgm:bulletEnabled val="1"/>
        </dgm:presLayoutVars>
      </dgm:prSet>
      <dgm:spPr/>
    </dgm:pt>
    <dgm:pt modelId="{DBCD2EAE-1B43-4324-879E-54CDF9594D2A}" type="pres">
      <dgm:prSet presAssocID="{62BED157-2169-48FE-B839-024992D49CCE}" presName="circ2" presStyleLbl="vennNode1" presStyleIdx="1" presStyleCnt="5" custLinFactNeighborX="26472" custLinFactNeighborY="-41216"/>
      <dgm:spPr/>
    </dgm:pt>
    <dgm:pt modelId="{11C3F33A-BF94-46D4-9BA6-173E22A93142}" type="pres">
      <dgm:prSet presAssocID="{62BED157-2169-48FE-B839-024992D49CCE}" presName="circ2Tx" presStyleLbl="revTx" presStyleIdx="0" presStyleCnt="0" custScaleX="81249" custScaleY="66799" custLinFactNeighborX="-74145" custLinFactNeighborY="-7898">
        <dgm:presLayoutVars>
          <dgm:chMax val="0"/>
          <dgm:chPref val="0"/>
          <dgm:bulletEnabled val="1"/>
        </dgm:presLayoutVars>
      </dgm:prSet>
      <dgm:spPr/>
    </dgm:pt>
    <dgm:pt modelId="{6BCA1A4A-4168-4FD4-8A53-87D11B764917}" type="pres">
      <dgm:prSet presAssocID="{CC87C450-33C7-49D2-9DD4-1EAB0E502048}" presName="circ3" presStyleLbl="vennNode1" presStyleIdx="2" presStyleCnt="5" custLinFactNeighborX="13945" custLinFactNeighborY="-12543"/>
      <dgm:spPr/>
    </dgm:pt>
    <dgm:pt modelId="{A3BB7FFE-AB0F-489E-8D18-6A8D9ECF1B67}" type="pres">
      <dgm:prSet presAssocID="{CC87C450-33C7-49D2-9DD4-1EAB0E502048}" presName="circ3Tx" presStyleLbl="revTx" presStyleIdx="0" presStyleCnt="0" custScaleX="61538" custScaleY="48874" custLinFactNeighborX="-83700" custLinFactNeighborY="-65428">
        <dgm:presLayoutVars>
          <dgm:chMax val="0"/>
          <dgm:chPref val="0"/>
          <dgm:bulletEnabled val="1"/>
        </dgm:presLayoutVars>
      </dgm:prSet>
      <dgm:spPr/>
    </dgm:pt>
    <dgm:pt modelId="{68844B10-CCAC-4123-9BD2-9B1CF5049EED}" type="pres">
      <dgm:prSet presAssocID="{326EE5FC-B693-44F0-AB09-CDFE1A75E669}" presName="circ4" presStyleLbl="vennNode1" presStyleIdx="3" presStyleCnt="5" custLinFactNeighborX="-26286" custLinFactNeighborY="-9457"/>
      <dgm:spPr/>
    </dgm:pt>
    <dgm:pt modelId="{CAD74B75-2914-4467-A79C-A52BD840BCFE}" type="pres">
      <dgm:prSet presAssocID="{326EE5FC-B693-44F0-AB09-CDFE1A75E669}" presName="circ4Tx" presStyleLbl="revTx" presStyleIdx="0" presStyleCnt="0" custScaleX="76139" custScaleY="61017" custLinFactNeighborX="78317" custLinFactNeighborY="-65648">
        <dgm:presLayoutVars>
          <dgm:chMax val="0"/>
          <dgm:chPref val="0"/>
          <dgm:bulletEnabled val="1"/>
        </dgm:presLayoutVars>
      </dgm:prSet>
      <dgm:spPr/>
    </dgm:pt>
    <dgm:pt modelId="{29C14BF7-60AF-4185-BF52-3AD6B49DCCF6}" type="pres">
      <dgm:prSet presAssocID="{613FBAEA-7E5B-4F9E-A926-D25501BD4831}" presName="circ5" presStyleLbl="vennNode1" presStyleIdx="4" presStyleCnt="5" custLinFactNeighborX="-32127" custLinFactNeighborY="-31054"/>
      <dgm:spPr/>
    </dgm:pt>
    <dgm:pt modelId="{1234EA02-B9E6-4898-B973-593A346485D5}" type="pres">
      <dgm:prSet presAssocID="{613FBAEA-7E5B-4F9E-A926-D25501BD4831}" presName="circ5Tx" presStyleLbl="revTx" presStyleIdx="0" presStyleCnt="0" custScaleX="76623" custScaleY="56187" custLinFactNeighborX="67993" custLinFactNeighborY="4290">
        <dgm:presLayoutVars>
          <dgm:chMax val="0"/>
          <dgm:chPref val="0"/>
          <dgm:bulletEnabled val="1"/>
        </dgm:presLayoutVars>
      </dgm:prSet>
      <dgm:spPr/>
    </dgm:pt>
  </dgm:ptLst>
  <dgm:cxnLst>
    <dgm:cxn modelId="{CA3F200E-D2B1-49DC-B4A5-04C7B01C2E47}" srcId="{4176A20C-C34C-44EC-B29A-F519B983F060}" destId="{613FBAEA-7E5B-4F9E-A926-D25501BD4831}" srcOrd="4" destOrd="0" parTransId="{C1665C72-D4D1-4BEC-ACBA-5E86444403C2}" sibTransId="{857689E0-C151-4899-86C4-B0F31EF9AB09}"/>
    <dgm:cxn modelId="{88950278-CD67-4D51-BAEA-42125DC17191}" type="presOf" srcId="{4176A20C-C34C-44EC-B29A-F519B983F060}" destId="{EFC41065-7408-4A1E-97C1-C480AE42DE20}" srcOrd="0" destOrd="0" presId="urn:microsoft.com/office/officeart/2005/8/layout/venn1"/>
    <dgm:cxn modelId="{84DDA959-4476-44A1-A347-7BAD00F3D010}" type="presOf" srcId="{613FBAEA-7E5B-4F9E-A926-D25501BD4831}" destId="{1234EA02-B9E6-4898-B973-593A346485D5}" srcOrd="0" destOrd="0" presId="urn:microsoft.com/office/officeart/2005/8/layout/venn1"/>
    <dgm:cxn modelId="{B8843F7E-45DF-46BE-B817-177AD0493E9B}" type="presOf" srcId="{CC87C450-33C7-49D2-9DD4-1EAB0E502048}" destId="{A3BB7FFE-AB0F-489E-8D18-6A8D9ECF1B67}" srcOrd="0" destOrd="0" presId="urn:microsoft.com/office/officeart/2005/8/layout/venn1"/>
    <dgm:cxn modelId="{BC03D289-F64F-4853-A4F6-2F24F39E76C1}" srcId="{4176A20C-C34C-44EC-B29A-F519B983F060}" destId="{CC87C450-33C7-49D2-9DD4-1EAB0E502048}" srcOrd="2" destOrd="0" parTransId="{2DB8A000-FFEE-4448-835E-A0493AA30B44}" sibTransId="{EA815BEB-2CDE-492C-804B-A5BE2DF6A85A}"/>
    <dgm:cxn modelId="{8F402E93-4661-4AC3-8A73-F6200CE5EB4B}" srcId="{4176A20C-C34C-44EC-B29A-F519B983F060}" destId="{326EE5FC-B693-44F0-AB09-CDFE1A75E669}" srcOrd="3" destOrd="0" parTransId="{9B186115-A156-467B-A6CE-007C89E5607F}" sibTransId="{40B3BBFC-5307-456C-AD36-4C0AE626C0DD}"/>
    <dgm:cxn modelId="{2C2C6DA5-4AA0-4F97-A776-03200573C29C}" type="presOf" srcId="{4C20D4DE-1CBB-4784-BD29-EB8617A7ED7E}" destId="{4FF27285-FEEB-4579-82B1-DCE5F0BF5BE7}" srcOrd="0" destOrd="0" presId="urn:microsoft.com/office/officeart/2005/8/layout/venn1"/>
    <dgm:cxn modelId="{57500FC4-9DE2-46E0-8F20-A60174FD8D3A}" type="presOf" srcId="{62BED157-2169-48FE-B839-024992D49CCE}" destId="{11C3F33A-BF94-46D4-9BA6-173E22A93142}" srcOrd="0" destOrd="0" presId="urn:microsoft.com/office/officeart/2005/8/layout/venn1"/>
    <dgm:cxn modelId="{5677D6EC-C745-471B-A04C-DF2784765C8E}" srcId="{4176A20C-C34C-44EC-B29A-F519B983F060}" destId="{62BED157-2169-48FE-B839-024992D49CCE}" srcOrd="1" destOrd="0" parTransId="{AACAA20B-66CD-493B-A3FC-EBC19E94CA5A}" sibTransId="{25809C26-5464-4BA5-B9D5-DFFE7EBC091F}"/>
    <dgm:cxn modelId="{87D752F2-4980-4F57-9D43-4F14BED388CA}" type="presOf" srcId="{326EE5FC-B693-44F0-AB09-CDFE1A75E669}" destId="{CAD74B75-2914-4467-A79C-A52BD840BCFE}" srcOrd="0" destOrd="0" presId="urn:microsoft.com/office/officeart/2005/8/layout/venn1"/>
    <dgm:cxn modelId="{0FB04AFA-F6C5-4492-A507-847901E917DD}" srcId="{4176A20C-C34C-44EC-B29A-F519B983F060}" destId="{4C20D4DE-1CBB-4784-BD29-EB8617A7ED7E}" srcOrd="0" destOrd="0" parTransId="{4534A5EC-8831-4436-93DC-4AD40F0A35B8}" sibTransId="{9A0FACA2-81A5-438F-A030-818CF6449160}"/>
    <dgm:cxn modelId="{5C448981-639D-4D84-9F1E-3F32F762782E}" type="presParOf" srcId="{EFC41065-7408-4A1E-97C1-C480AE42DE20}" destId="{E3D54805-2777-4555-B093-AED1A3297D02}" srcOrd="0" destOrd="0" presId="urn:microsoft.com/office/officeart/2005/8/layout/venn1"/>
    <dgm:cxn modelId="{DD68F0DD-2AF5-42AC-A7AF-020CF82D141F}" type="presParOf" srcId="{EFC41065-7408-4A1E-97C1-C480AE42DE20}" destId="{4FF27285-FEEB-4579-82B1-DCE5F0BF5BE7}" srcOrd="1" destOrd="0" presId="urn:microsoft.com/office/officeart/2005/8/layout/venn1"/>
    <dgm:cxn modelId="{B112156D-2581-40FC-BB03-6A0CEBB5E9C4}" type="presParOf" srcId="{EFC41065-7408-4A1E-97C1-C480AE42DE20}" destId="{DBCD2EAE-1B43-4324-879E-54CDF9594D2A}" srcOrd="2" destOrd="0" presId="urn:microsoft.com/office/officeart/2005/8/layout/venn1"/>
    <dgm:cxn modelId="{FC063F8D-F77C-4C84-A422-FD612B0D0590}" type="presParOf" srcId="{EFC41065-7408-4A1E-97C1-C480AE42DE20}" destId="{11C3F33A-BF94-46D4-9BA6-173E22A93142}" srcOrd="3" destOrd="0" presId="urn:microsoft.com/office/officeart/2005/8/layout/venn1"/>
    <dgm:cxn modelId="{928765AD-1421-44B2-9539-FBB4877C7074}" type="presParOf" srcId="{EFC41065-7408-4A1E-97C1-C480AE42DE20}" destId="{6BCA1A4A-4168-4FD4-8A53-87D11B764917}" srcOrd="4" destOrd="0" presId="urn:microsoft.com/office/officeart/2005/8/layout/venn1"/>
    <dgm:cxn modelId="{B5FB3E7D-EECF-4D7A-ADF1-26057D6333C1}" type="presParOf" srcId="{EFC41065-7408-4A1E-97C1-C480AE42DE20}" destId="{A3BB7FFE-AB0F-489E-8D18-6A8D9ECF1B67}" srcOrd="5" destOrd="0" presId="urn:microsoft.com/office/officeart/2005/8/layout/venn1"/>
    <dgm:cxn modelId="{3473FB4E-0989-4A83-B943-6588370E90F0}" type="presParOf" srcId="{EFC41065-7408-4A1E-97C1-C480AE42DE20}" destId="{68844B10-CCAC-4123-9BD2-9B1CF5049EED}" srcOrd="6" destOrd="0" presId="urn:microsoft.com/office/officeart/2005/8/layout/venn1"/>
    <dgm:cxn modelId="{4BE7024D-D2F8-4F25-91A2-33B4EC471A93}" type="presParOf" srcId="{EFC41065-7408-4A1E-97C1-C480AE42DE20}" destId="{CAD74B75-2914-4467-A79C-A52BD840BCFE}" srcOrd="7" destOrd="0" presId="urn:microsoft.com/office/officeart/2005/8/layout/venn1"/>
    <dgm:cxn modelId="{48DA8891-1691-46CC-A617-FC88A7D809AD}" type="presParOf" srcId="{EFC41065-7408-4A1E-97C1-C480AE42DE20}" destId="{29C14BF7-60AF-4185-BF52-3AD6B49DCCF6}" srcOrd="8" destOrd="0" presId="urn:microsoft.com/office/officeart/2005/8/layout/venn1"/>
    <dgm:cxn modelId="{2E8A3D68-6565-4590-A59F-4DE916CC6252}" type="presParOf" srcId="{EFC41065-7408-4A1E-97C1-C480AE42DE20}" destId="{1234EA02-B9E6-4898-B973-593A346485D5}" srcOrd="9"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393EC-55CD-4CF1-A234-DDE3457AD292}">
      <dsp:nvSpPr>
        <dsp:cNvPr id="0" name=""/>
        <dsp:cNvSpPr/>
      </dsp:nvSpPr>
      <dsp:spPr>
        <a:xfrm>
          <a:off x="5796725" y="2181762"/>
          <a:ext cx="4939737" cy="278249"/>
        </a:xfrm>
        <a:custGeom>
          <a:avLst/>
          <a:gdLst/>
          <a:ahLst/>
          <a:cxnLst/>
          <a:rect l="0" t="0" r="0" b="0"/>
          <a:pathLst>
            <a:path>
              <a:moveTo>
                <a:pt x="0" y="0"/>
              </a:moveTo>
              <a:lnTo>
                <a:pt x="0" y="139124"/>
              </a:lnTo>
              <a:lnTo>
                <a:pt x="4939737" y="139124"/>
              </a:lnTo>
              <a:lnTo>
                <a:pt x="4939737" y="2782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B7FA91-4CC2-4A01-8F1A-E3BD3FE21062}">
      <dsp:nvSpPr>
        <dsp:cNvPr id="0" name=""/>
        <dsp:cNvSpPr/>
      </dsp:nvSpPr>
      <dsp:spPr>
        <a:xfrm>
          <a:off x="5796725" y="2181762"/>
          <a:ext cx="3144142" cy="278249"/>
        </a:xfrm>
        <a:custGeom>
          <a:avLst/>
          <a:gdLst/>
          <a:ahLst/>
          <a:cxnLst/>
          <a:rect l="0" t="0" r="0" b="0"/>
          <a:pathLst>
            <a:path>
              <a:moveTo>
                <a:pt x="0" y="0"/>
              </a:moveTo>
              <a:lnTo>
                <a:pt x="0" y="139124"/>
              </a:lnTo>
              <a:lnTo>
                <a:pt x="3144142" y="139124"/>
              </a:lnTo>
              <a:lnTo>
                <a:pt x="3144142" y="2782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5B48C8-D052-4237-8DBE-9270DD5710BF}">
      <dsp:nvSpPr>
        <dsp:cNvPr id="0" name=""/>
        <dsp:cNvSpPr/>
      </dsp:nvSpPr>
      <dsp:spPr>
        <a:xfrm>
          <a:off x="5796725" y="2181762"/>
          <a:ext cx="1540897" cy="278249"/>
        </a:xfrm>
        <a:custGeom>
          <a:avLst/>
          <a:gdLst/>
          <a:ahLst/>
          <a:cxnLst/>
          <a:rect l="0" t="0" r="0" b="0"/>
          <a:pathLst>
            <a:path>
              <a:moveTo>
                <a:pt x="0" y="0"/>
              </a:moveTo>
              <a:lnTo>
                <a:pt x="0" y="139124"/>
              </a:lnTo>
              <a:lnTo>
                <a:pt x="1540897" y="139124"/>
              </a:lnTo>
              <a:lnTo>
                <a:pt x="1540897" y="2782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619475-0313-443D-897C-41C27AA6BF0D}">
      <dsp:nvSpPr>
        <dsp:cNvPr id="0" name=""/>
        <dsp:cNvSpPr/>
      </dsp:nvSpPr>
      <dsp:spPr>
        <a:xfrm>
          <a:off x="5604375" y="2181762"/>
          <a:ext cx="192349" cy="278249"/>
        </a:xfrm>
        <a:custGeom>
          <a:avLst/>
          <a:gdLst/>
          <a:ahLst/>
          <a:cxnLst/>
          <a:rect l="0" t="0" r="0" b="0"/>
          <a:pathLst>
            <a:path>
              <a:moveTo>
                <a:pt x="192349" y="0"/>
              </a:moveTo>
              <a:lnTo>
                <a:pt x="192349" y="139124"/>
              </a:lnTo>
              <a:lnTo>
                <a:pt x="0" y="139124"/>
              </a:lnTo>
              <a:lnTo>
                <a:pt x="0" y="2782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5BB3BD-942A-431E-AC00-32B5AF14AF96}">
      <dsp:nvSpPr>
        <dsp:cNvPr id="0" name=""/>
        <dsp:cNvSpPr/>
      </dsp:nvSpPr>
      <dsp:spPr>
        <a:xfrm>
          <a:off x="3871128" y="2181762"/>
          <a:ext cx="1925596" cy="278249"/>
        </a:xfrm>
        <a:custGeom>
          <a:avLst/>
          <a:gdLst/>
          <a:ahLst/>
          <a:cxnLst/>
          <a:rect l="0" t="0" r="0" b="0"/>
          <a:pathLst>
            <a:path>
              <a:moveTo>
                <a:pt x="1925596" y="0"/>
              </a:moveTo>
              <a:lnTo>
                <a:pt x="1925596" y="139124"/>
              </a:lnTo>
              <a:lnTo>
                <a:pt x="0" y="139124"/>
              </a:lnTo>
              <a:lnTo>
                <a:pt x="0" y="2782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B8E72E-CB46-448F-B7FA-0B819E398721}">
      <dsp:nvSpPr>
        <dsp:cNvPr id="0" name=""/>
        <dsp:cNvSpPr/>
      </dsp:nvSpPr>
      <dsp:spPr>
        <a:xfrm>
          <a:off x="2267882" y="2181762"/>
          <a:ext cx="3528842" cy="278249"/>
        </a:xfrm>
        <a:custGeom>
          <a:avLst/>
          <a:gdLst/>
          <a:ahLst/>
          <a:cxnLst/>
          <a:rect l="0" t="0" r="0" b="0"/>
          <a:pathLst>
            <a:path>
              <a:moveTo>
                <a:pt x="3528842" y="0"/>
              </a:moveTo>
              <a:lnTo>
                <a:pt x="3528842" y="139124"/>
              </a:lnTo>
              <a:lnTo>
                <a:pt x="0" y="139124"/>
              </a:lnTo>
              <a:lnTo>
                <a:pt x="0" y="2782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7BC6E0-7783-4BF5-9DE3-334674078C0F}">
      <dsp:nvSpPr>
        <dsp:cNvPr id="0" name=""/>
        <dsp:cNvSpPr/>
      </dsp:nvSpPr>
      <dsp:spPr>
        <a:xfrm>
          <a:off x="664637" y="2181762"/>
          <a:ext cx="5132087" cy="278249"/>
        </a:xfrm>
        <a:custGeom>
          <a:avLst/>
          <a:gdLst/>
          <a:ahLst/>
          <a:cxnLst/>
          <a:rect l="0" t="0" r="0" b="0"/>
          <a:pathLst>
            <a:path>
              <a:moveTo>
                <a:pt x="5132087" y="0"/>
              </a:moveTo>
              <a:lnTo>
                <a:pt x="5132087" y="139124"/>
              </a:lnTo>
              <a:lnTo>
                <a:pt x="0" y="139124"/>
              </a:lnTo>
              <a:lnTo>
                <a:pt x="0" y="27824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8923CF-8D64-48FA-9D3D-28B06F741DC2}">
      <dsp:nvSpPr>
        <dsp:cNvPr id="0" name=""/>
        <dsp:cNvSpPr/>
      </dsp:nvSpPr>
      <dsp:spPr>
        <a:xfrm>
          <a:off x="4720702" y="1071554"/>
          <a:ext cx="2152045" cy="111020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Provide a transportation system that enhances the quality of life of the residents</a:t>
          </a:r>
        </a:p>
      </dsp:txBody>
      <dsp:txXfrm>
        <a:off x="4774898" y="1125750"/>
        <a:ext cx="2043653" cy="1001815"/>
      </dsp:txXfrm>
    </dsp:sp>
    <dsp:sp modelId="{16008A9E-1E68-4C4A-B37B-07CFB07C0B5F}">
      <dsp:nvSpPr>
        <dsp:cNvPr id="0" name=""/>
        <dsp:cNvSpPr/>
      </dsp:nvSpPr>
      <dsp:spPr>
        <a:xfrm>
          <a:off x="2139" y="2460011"/>
          <a:ext cx="1324996" cy="14534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Provide access (to goods, services, people, opportunities, options)</a:t>
          </a:r>
        </a:p>
      </dsp:txBody>
      <dsp:txXfrm>
        <a:off x="2139" y="2460011"/>
        <a:ext cx="1324996" cy="1453487"/>
      </dsp:txXfrm>
    </dsp:sp>
    <dsp:sp modelId="{E487985A-13A5-4D0F-A23E-0EAF934952C0}">
      <dsp:nvSpPr>
        <dsp:cNvPr id="0" name=""/>
        <dsp:cNvSpPr/>
      </dsp:nvSpPr>
      <dsp:spPr>
        <a:xfrm>
          <a:off x="1605384" y="2460011"/>
          <a:ext cx="1324996" cy="9320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Ensure safe traveling</a:t>
          </a:r>
        </a:p>
      </dsp:txBody>
      <dsp:txXfrm>
        <a:off x="1605384" y="2460011"/>
        <a:ext cx="1324996" cy="932048"/>
      </dsp:txXfrm>
    </dsp:sp>
    <dsp:sp modelId="{32F33A4F-8C89-4242-BFA3-F787C471F8EC}">
      <dsp:nvSpPr>
        <dsp:cNvPr id="0" name=""/>
        <dsp:cNvSpPr/>
      </dsp:nvSpPr>
      <dsp:spPr>
        <a:xfrm>
          <a:off x="3208630" y="2460011"/>
          <a:ext cx="1324996" cy="114720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Enhance and protect the natural environment</a:t>
          </a:r>
        </a:p>
      </dsp:txBody>
      <dsp:txXfrm>
        <a:off x="3208630" y="2460011"/>
        <a:ext cx="1324996" cy="1147208"/>
      </dsp:txXfrm>
    </dsp:sp>
    <dsp:sp modelId="{4B09B5B5-DA84-4787-AE63-0214B01BFFB0}">
      <dsp:nvSpPr>
        <dsp:cNvPr id="0" name=""/>
        <dsp:cNvSpPr/>
      </dsp:nvSpPr>
      <dsp:spPr>
        <a:xfrm>
          <a:off x="4811875" y="2460011"/>
          <a:ext cx="1585000" cy="14161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Protect human communities and support their development</a:t>
          </a:r>
        </a:p>
      </dsp:txBody>
      <dsp:txXfrm>
        <a:off x="4811875" y="2460011"/>
        <a:ext cx="1585000" cy="1416129"/>
      </dsp:txXfrm>
    </dsp:sp>
    <dsp:sp modelId="{F7418654-5765-4C2C-BE1D-DB7C5C1D79CA}">
      <dsp:nvSpPr>
        <dsp:cNvPr id="0" name=""/>
        <dsp:cNvSpPr/>
      </dsp:nvSpPr>
      <dsp:spPr>
        <a:xfrm>
          <a:off x="6675124" y="2460011"/>
          <a:ext cx="1324996" cy="104708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Promote economic development</a:t>
          </a:r>
        </a:p>
      </dsp:txBody>
      <dsp:txXfrm>
        <a:off x="6675124" y="2460011"/>
        <a:ext cx="1324996" cy="1047084"/>
      </dsp:txXfrm>
    </dsp:sp>
    <dsp:sp modelId="{2B8B229E-A431-42EE-9D52-A21E142D5A39}">
      <dsp:nvSpPr>
        <dsp:cNvPr id="0" name=""/>
        <dsp:cNvSpPr/>
      </dsp:nvSpPr>
      <dsp:spPr>
        <a:xfrm>
          <a:off x="8278369" y="2460011"/>
          <a:ext cx="1324996" cy="105904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To be affordable</a:t>
          </a:r>
        </a:p>
      </dsp:txBody>
      <dsp:txXfrm>
        <a:off x="8278369" y="2460011"/>
        <a:ext cx="1324996" cy="1059042"/>
      </dsp:txXfrm>
    </dsp:sp>
    <dsp:sp modelId="{E187720F-0AC5-450B-BE66-510E3DFEB05B}">
      <dsp:nvSpPr>
        <dsp:cNvPr id="0" name=""/>
        <dsp:cNvSpPr/>
      </dsp:nvSpPr>
      <dsp:spPr>
        <a:xfrm>
          <a:off x="9881614" y="2460011"/>
          <a:ext cx="1709695" cy="9828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To be equitable socioeconomically and geographically</a:t>
          </a:r>
        </a:p>
      </dsp:txBody>
      <dsp:txXfrm>
        <a:off x="9881614" y="2460011"/>
        <a:ext cx="1709695" cy="982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54805-2777-4555-B093-AED1A3297D02}">
      <dsp:nvSpPr>
        <dsp:cNvPr id="0" name=""/>
        <dsp:cNvSpPr/>
      </dsp:nvSpPr>
      <dsp:spPr>
        <a:xfrm>
          <a:off x="2994738" y="579776"/>
          <a:ext cx="1896533" cy="189653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4FF27285-FEEB-4579-82B1-DCE5F0BF5BE7}">
      <dsp:nvSpPr>
        <dsp:cNvPr id="0" name=""/>
        <dsp:cNvSpPr/>
      </dsp:nvSpPr>
      <dsp:spPr>
        <a:xfrm>
          <a:off x="3082493" y="1104117"/>
          <a:ext cx="1663073" cy="59869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Public Engagement </a:t>
          </a:r>
        </a:p>
      </dsp:txBody>
      <dsp:txXfrm>
        <a:off x="3082493" y="1104117"/>
        <a:ext cx="1663073" cy="598695"/>
      </dsp:txXfrm>
    </dsp:sp>
    <dsp:sp modelId="{DBCD2EAE-1B43-4324-879E-54CDF9594D2A}">
      <dsp:nvSpPr>
        <dsp:cNvPr id="0" name=""/>
        <dsp:cNvSpPr/>
      </dsp:nvSpPr>
      <dsp:spPr>
        <a:xfrm>
          <a:off x="4316414" y="1252620"/>
          <a:ext cx="1896533" cy="189653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1C3F33A-BF94-46D4-9BA6-173E22A93142}">
      <dsp:nvSpPr>
        <dsp:cNvPr id="0" name=""/>
        <dsp:cNvSpPr/>
      </dsp:nvSpPr>
      <dsp:spPr>
        <a:xfrm>
          <a:off x="4584351" y="1766024"/>
          <a:ext cx="1602551" cy="92300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Industry Experience on Related Experience</a:t>
          </a:r>
        </a:p>
      </dsp:txBody>
      <dsp:txXfrm>
        <a:off x="4584351" y="1766024"/>
        <a:ext cx="1602551" cy="923001"/>
      </dsp:txXfrm>
    </dsp:sp>
    <dsp:sp modelId="{6BCA1A4A-4168-4FD4-8A53-87D11B764917}">
      <dsp:nvSpPr>
        <dsp:cNvPr id="0" name=""/>
        <dsp:cNvSpPr/>
      </dsp:nvSpPr>
      <dsp:spPr>
        <a:xfrm>
          <a:off x="3803458" y="2644976"/>
          <a:ext cx="1896533" cy="189653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3BB7FFE-AB0F-489E-8D18-6A8D9ECF1B67}">
      <dsp:nvSpPr>
        <dsp:cNvPr id="0" name=""/>
        <dsp:cNvSpPr/>
      </dsp:nvSpPr>
      <dsp:spPr>
        <a:xfrm>
          <a:off x="4286832" y="3452058"/>
          <a:ext cx="1213772" cy="67532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Traffic Modeling</a:t>
          </a:r>
        </a:p>
      </dsp:txBody>
      <dsp:txXfrm>
        <a:off x="4286832" y="3452058"/>
        <a:ext cx="1213772" cy="675321"/>
      </dsp:txXfrm>
    </dsp:sp>
    <dsp:sp modelId="{68844B10-CCAC-4123-9BD2-9B1CF5049EED}">
      <dsp:nvSpPr>
        <dsp:cNvPr id="0" name=""/>
        <dsp:cNvSpPr/>
      </dsp:nvSpPr>
      <dsp:spPr>
        <a:xfrm>
          <a:off x="2148335" y="2703503"/>
          <a:ext cx="1896533" cy="189653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AD74B75-2914-4467-A79C-A52BD840BCFE}">
      <dsp:nvSpPr>
        <dsp:cNvPr id="0" name=""/>
        <dsp:cNvSpPr/>
      </dsp:nvSpPr>
      <dsp:spPr>
        <a:xfrm>
          <a:off x="2331604" y="3365124"/>
          <a:ext cx="1501761" cy="843108"/>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Theoretical and Technical Knowledge of new topics</a:t>
          </a:r>
        </a:p>
      </dsp:txBody>
      <dsp:txXfrm>
        <a:off x="2331604" y="3365124"/>
        <a:ext cx="1501761" cy="843108"/>
      </dsp:txXfrm>
    </dsp:sp>
    <dsp:sp modelId="{29C14BF7-60AF-4185-BF52-3AD6B49DCCF6}">
      <dsp:nvSpPr>
        <dsp:cNvPr id="0" name=""/>
        <dsp:cNvSpPr/>
      </dsp:nvSpPr>
      <dsp:spPr>
        <a:xfrm>
          <a:off x="1762181" y="1445345"/>
          <a:ext cx="1896533" cy="1896533"/>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234EA02-B9E6-4898-B973-593A346485D5}">
      <dsp:nvSpPr>
        <dsp:cNvPr id="0" name=""/>
        <dsp:cNvSpPr/>
      </dsp:nvSpPr>
      <dsp:spPr>
        <a:xfrm>
          <a:off x="1819756" y="2007749"/>
          <a:ext cx="1511308" cy="77636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kern="1200" dirty="0"/>
            <a:t>Decision Analysis</a:t>
          </a:r>
        </a:p>
      </dsp:txBody>
      <dsp:txXfrm>
        <a:off x="1819756" y="2007749"/>
        <a:ext cx="1511308" cy="7763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31F992-3DC4-4DD4-B23B-436A5173F82F}" type="datetimeFigureOut">
              <a:rPr lang="en-US" smtClean="0"/>
              <a:t>8/15/2019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4A571-0946-486E-A82F-87F4B35DCF9C}" type="slidenum">
              <a:rPr lang="en-US" smtClean="0"/>
              <a:t>‹#›</a:t>
            </a:fld>
            <a:endParaRPr lang="en-US"/>
          </a:p>
        </p:txBody>
      </p:sp>
    </p:spTree>
    <p:extLst>
      <p:ext uri="{BB962C8B-B14F-4D97-AF65-F5344CB8AC3E}">
        <p14:creationId xmlns:p14="http://schemas.microsoft.com/office/powerpoint/2010/main" val="286095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option #3:</a:t>
            </a:r>
          </a:p>
          <a:p>
            <a:r>
              <a:rPr lang="en-US" dirty="0"/>
              <a:t>Please tailor photos to your audience and remember</a:t>
            </a:r>
            <a:r>
              <a:rPr lang="en-US" baseline="0" dirty="0"/>
              <a:t> to fill in the month at the bottom left.</a:t>
            </a:r>
          </a:p>
          <a:p>
            <a:endParaRPr lang="en-US" baseline="0"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3255270-97D0-4742-9CEA-FF4B9EC7976D}" type="slidenum">
              <a:rPr lang="en-US" smtClean="0"/>
              <a:t>1</a:t>
            </a:fld>
            <a:endParaRPr lang="en-US" dirty="0"/>
          </a:p>
        </p:txBody>
      </p:sp>
    </p:spTree>
    <p:extLst>
      <p:ext uri="{BB962C8B-B14F-4D97-AF65-F5344CB8AC3E}">
        <p14:creationId xmlns:p14="http://schemas.microsoft.com/office/powerpoint/2010/main" val="264583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42A820-5727-4717-8C6D-F11C9C3827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000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impacts of new technology and transportation projects can expand into multiple areas, we can help understand those policies and impacts to help realize your vision for the transportation system holistically </a:t>
            </a:r>
          </a:p>
        </p:txBody>
      </p:sp>
      <p:sp>
        <p:nvSpPr>
          <p:cNvPr id="4" name="Slide Number Placeholder 3"/>
          <p:cNvSpPr>
            <a:spLocks noGrp="1"/>
          </p:cNvSpPr>
          <p:nvPr>
            <p:ph type="sldNum" sz="quarter" idx="5"/>
          </p:nvPr>
        </p:nvSpPr>
        <p:spPr/>
        <p:txBody>
          <a:bodyPr/>
          <a:lstStyle/>
          <a:p>
            <a:fld id="{4C84C10B-9CCA-4561-8CE3-8DFEDB669F98}" type="slidenum">
              <a:rPr lang="en-US" smtClean="0"/>
              <a:t>11</a:t>
            </a:fld>
            <a:endParaRPr lang="en-US"/>
          </a:p>
        </p:txBody>
      </p:sp>
    </p:spTree>
    <p:extLst>
      <p:ext uri="{BB962C8B-B14F-4D97-AF65-F5344CB8AC3E}">
        <p14:creationId xmlns:p14="http://schemas.microsoft.com/office/powerpoint/2010/main" val="1670988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Purpose of Slide </a:t>
            </a:r>
          </a:p>
          <a:p>
            <a:r>
              <a:rPr lang="en-US" sz="1100" dirty="0"/>
              <a:t>Prioritize the investments that are useful now and delay decisions that are not needed, understand what the driving force, and the landscape around your decisions to determine the value that they bring</a:t>
            </a:r>
          </a:p>
          <a:p>
            <a:endParaRPr lang="en-US" sz="1100" dirty="0"/>
          </a:p>
          <a:p>
            <a:endParaRPr lang="en-US" sz="1100" dirty="0"/>
          </a:p>
          <a:p>
            <a:r>
              <a:rPr lang="en-US" sz="1100" dirty="0" err="1"/>
              <a:t>Explination</a:t>
            </a:r>
            <a:r>
              <a:rPr lang="en-US" sz="1100" dirty="0"/>
              <a:t> of Slide</a:t>
            </a:r>
          </a:p>
          <a:p>
            <a:r>
              <a:rPr lang="en-US" sz="1100" dirty="0"/>
              <a:t>We already have many forms of Active Traffic management systems.  The signal coordination, adjustable speed limits, variable message signs and general connectivity can all be enhanced with direct V2V communication and the effectiveness of messages and information is enhanced through automation when we know the that the vehicle will respond as appropriately (vs human ignoring a lower speed limit because it’s still safe just not as efficient for traffic in the long run)</a:t>
            </a:r>
          </a:p>
          <a:p>
            <a:r>
              <a:rPr lang="en-US" sz="1100" dirty="0"/>
              <a:t> </a:t>
            </a:r>
          </a:p>
          <a:p>
            <a:r>
              <a:rPr lang="en-US" sz="1100" dirty="0"/>
              <a:t>Automation and connectivity are separate but synergistic tech.  Connectivity is likely cheaper and easier to retrofit, along with being part of many existing business models (i.e. </a:t>
            </a:r>
            <a:r>
              <a:rPr lang="en-US" sz="1100" dirty="0" err="1"/>
              <a:t>wifi</a:t>
            </a:r>
            <a:r>
              <a:rPr lang="en-US" sz="1100" dirty="0"/>
              <a:t>, cell service, internet).</a:t>
            </a:r>
          </a:p>
          <a:p>
            <a:r>
              <a:rPr lang="en-US" sz="1100" dirty="0"/>
              <a:t>Because many of the activities have a very long lag time from inception though planning funding and construction it is important to consider activities well before they are actually useful or potentially even practical which is why Long range plans are useful guides.  Making decisions that far in advance is difficult under uncertainty</a:t>
            </a:r>
          </a:p>
          <a:p>
            <a:r>
              <a:rPr lang="en-US" sz="1100" dirty="0"/>
              <a:t> </a:t>
            </a:r>
          </a:p>
          <a:p>
            <a:r>
              <a:rPr lang="en-US" sz="1100" dirty="0"/>
              <a:t>Signing and striping better data collection reviewing legal framework and increasing connectivity all will be useful for CAVs and will be useful early into deployment at low mkt pen. And are also useful regardless which is why they are activities for starting now.  </a:t>
            </a:r>
          </a:p>
          <a:p>
            <a:r>
              <a:rPr lang="en-US" sz="1100" dirty="0"/>
              <a:t> </a:t>
            </a:r>
          </a:p>
          <a:p>
            <a:r>
              <a:rPr lang="en-US" sz="1100" dirty="0"/>
              <a:t>It will take much higher levels of CAVs before there is a </a:t>
            </a:r>
            <a:r>
              <a:rPr lang="en-US" sz="1100" dirty="0" err="1"/>
              <a:t>signifigant</a:t>
            </a:r>
            <a:r>
              <a:rPr lang="en-US" sz="1100" dirty="0"/>
              <a:t> impact to infrastructure either in bridge loading, pavement wear, and even higher before there could be a justification for design changes or giving setting aside CAV lanes since there will be too many normal users still.  </a:t>
            </a:r>
          </a:p>
          <a:p>
            <a:endParaRPr lang="en-US" sz="1100" dirty="0"/>
          </a:p>
        </p:txBody>
      </p:sp>
      <p:sp>
        <p:nvSpPr>
          <p:cNvPr id="4" name="Date Placeholder 3">
            <a:extLst>
              <a:ext uri="{FF2B5EF4-FFF2-40B4-BE49-F238E27FC236}">
                <a16:creationId xmlns:a16="http://schemas.microsoft.com/office/drawing/2014/main" id="{60C6E014-F04F-46EF-91AA-AE1FCD679F49}"/>
              </a:ext>
            </a:extLst>
          </p:cNvPr>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757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63CB-C997-48B6-AE25-7DE97EB135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03AADD-AEFC-405A-AF3A-CB960C4F20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450113-66FC-4096-99AB-9E878C3E011E}"/>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5" name="Footer Placeholder 4">
            <a:extLst>
              <a:ext uri="{FF2B5EF4-FFF2-40B4-BE49-F238E27FC236}">
                <a16:creationId xmlns:a16="http://schemas.microsoft.com/office/drawing/2014/main" id="{90FA3388-6DD8-4F3A-B756-6BC3CE3A3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49619E-587C-40EE-981B-BF00A7044C23}"/>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59700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E470-F0A4-40AD-BE77-35B82AEBE0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96554E-2F4E-4C21-8073-9B206E7433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C5A2B4-E4A0-4D33-9FD8-F31EE7F17BBA}"/>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5" name="Footer Placeholder 4">
            <a:extLst>
              <a:ext uri="{FF2B5EF4-FFF2-40B4-BE49-F238E27FC236}">
                <a16:creationId xmlns:a16="http://schemas.microsoft.com/office/drawing/2014/main" id="{FB715C82-F7AB-43EF-8F1B-E8036850A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DAEE46-1366-4728-B487-2B659EB4F5C8}"/>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433559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FE2A6-1D3A-494D-B66D-E9A339384E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E62255-1858-48CC-A045-B7F7372B1E1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AC0B13-C8AE-437A-ACDF-C88F01BA0ACC}"/>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5" name="Footer Placeholder 4">
            <a:extLst>
              <a:ext uri="{FF2B5EF4-FFF2-40B4-BE49-F238E27FC236}">
                <a16:creationId xmlns:a16="http://schemas.microsoft.com/office/drawing/2014/main" id="{E48EB697-B91B-48E8-8001-68A06AAA88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95B12-E857-45E4-87BD-08903E0D46D4}"/>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788952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1">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3" y="2904646"/>
            <a:ext cx="8883907" cy="3953354"/>
          </a:xfrm>
          <a:prstGeom prst="rect">
            <a:avLst/>
          </a:prstGeom>
        </p:spPr>
      </p:pic>
      <p:pic>
        <p:nvPicPr>
          <p:cNvPr id="2" name="Picture 1"/>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0"/>
            <a:ext cx="8809587" cy="3479800"/>
          </a:xfrm>
          <a:prstGeom prst="rect">
            <a:avLst/>
          </a:prstGeom>
        </p:spPr>
      </p:pic>
      <p:sp>
        <p:nvSpPr>
          <p:cNvPr id="6" name="Rectangle 5"/>
          <p:cNvSpPr/>
          <p:nvPr userDrawn="1"/>
        </p:nvSpPr>
        <p:spPr>
          <a:xfrm>
            <a:off x="0" y="0"/>
            <a:ext cx="9982200" cy="3479800"/>
          </a:xfrm>
          <a:prstGeom prst="rect">
            <a:avLst/>
          </a:prstGeom>
          <a:solidFill>
            <a:srgbClr val="005BB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p>
        </p:txBody>
      </p:sp>
      <p:pic>
        <p:nvPicPr>
          <p:cNvPr id="14" name="Picture 13" descr="PPT 45 bars.png"/>
          <p:cNvPicPr>
            <a:picLocks noChangeAspect="1"/>
          </p:cNvPicPr>
          <p:nvPr userDrawn="1"/>
        </p:nvPicPr>
        <p:blipFill rotWithShape="1">
          <a:blip r:embed="rId5" cstate="screen">
            <a:extLst>
              <a:ext uri="{28A0092B-C50C-407E-A947-70E740481C1C}">
                <a14:useLocalDpi xmlns:a14="http://schemas.microsoft.com/office/drawing/2010/main"/>
              </a:ext>
            </a:extLst>
          </a:blip>
          <a:srcRect l="18349" b="13768"/>
          <a:stretch/>
        </p:blipFill>
        <p:spPr>
          <a:xfrm>
            <a:off x="-6" y="-17887"/>
            <a:ext cx="11544295" cy="6858001"/>
          </a:xfrm>
          <a:prstGeom prst="rect">
            <a:avLst/>
          </a:prstGeom>
        </p:spPr>
      </p:pic>
      <p:sp>
        <p:nvSpPr>
          <p:cNvPr id="16" name="Triangle 15"/>
          <p:cNvSpPr/>
          <p:nvPr userDrawn="1"/>
        </p:nvSpPr>
        <p:spPr>
          <a:xfrm rot="5400000">
            <a:off x="-1237521" y="1237513"/>
            <a:ext cx="6876288" cy="4401259"/>
          </a:xfrm>
          <a:prstGeom prst="triangle">
            <a:avLst>
              <a:gd name="adj" fmla="val 5066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9" name="Pentagon 18"/>
          <p:cNvSpPr/>
          <p:nvPr userDrawn="1"/>
        </p:nvSpPr>
        <p:spPr>
          <a:xfrm flipH="1">
            <a:off x="4401589" y="-8879"/>
            <a:ext cx="7790411" cy="6871472"/>
          </a:xfrm>
          <a:custGeom>
            <a:avLst/>
            <a:gdLst>
              <a:gd name="connsiteX0" fmla="*/ 0 w 5842808"/>
              <a:gd name="connsiteY0" fmla="*/ 0 h 6969126"/>
              <a:gd name="connsiteX1" fmla="*/ 2507383 w 5842808"/>
              <a:gd name="connsiteY1" fmla="*/ 0 h 6969126"/>
              <a:gd name="connsiteX2" fmla="*/ 5842808 w 5842808"/>
              <a:gd name="connsiteY2" fmla="*/ 3484563 h 6969126"/>
              <a:gd name="connsiteX3" fmla="*/ 2507383 w 5842808"/>
              <a:gd name="connsiteY3" fmla="*/ 6969126 h 6969126"/>
              <a:gd name="connsiteX4" fmla="*/ 0 w 5842808"/>
              <a:gd name="connsiteY4" fmla="*/ 6969126 h 6969126"/>
              <a:gd name="connsiteX5" fmla="*/ 0 w 5842808"/>
              <a:gd name="connsiteY5" fmla="*/ 0 h 6969126"/>
              <a:gd name="connsiteX0" fmla="*/ 0 w 5842808"/>
              <a:gd name="connsiteY0" fmla="*/ 0 h 6969126"/>
              <a:gd name="connsiteX1" fmla="*/ 2507383 w 5842808"/>
              <a:gd name="connsiteY1" fmla="*/ 0 h 6969126"/>
              <a:gd name="connsiteX2" fmla="*/ 5842808 w 5842808"/>
              <a:gd name="connsiteY2" fmla="*/ 3484563 h 6969126"/>
              <a:gd name="connsiteX3" fmla="*/ 2613915 w 5842808"/>
              <a:gd name="connsiteY3" fmla="*/ 6871472 h 6969126"/>
              <a:gd name="connsiteX4" fmla="*/ 0 w 5842808"/>
              <a:gd name="connsiteY4" fmla="*/ 6969126 h 6969126"/>
              <a:gd name="connsiteX5" fmla="*/ 0 w 5842808"/>
              <a:gd name="connsiteY5" fmla="*/ 0 h 6969126"/>
              <a:gd name="connsiteX0" fmla="*/ 0 w 5842808"/>
              <a:gd name="connsiteY0" fmla="*/ 0 h 6871472"/>
              <a:gd name="connsiteX1" fmla="*/ 2507383 w 5842808"/>
              <a:gd name="connsiteY1" fmla="*/ 0 h 6871472"/>
              <a:gd name="connsiteX2" fmla="*/ 5842808 w 5842808"/>
              <a:gd name="connsiteY2" fmla="*/ 3484563 h 6871472"/>
              <a:gd name="connsiteX3" fmla="*/ 2613915 w 5842808"/>
              <a:gd name="connsiteY3" fmla="*/ 6871472 h 6871472"/>
              <a:gd name="connsiteX4" fmla="*/ 0 w 5842808"/>
              <a:gd name="connsiteY4" fmla="*/ 6853716 h 6871472"/>
              <a:gd name="connsiteX5" fmla="*/ 0 w 5842808"/>
              <a:gd name="connsiteY5" fmla="*/ 0 h 6871472"/>
              <a:gd name="connsiteX0" fmla="*/ 0 w 5842808"/>
              <a:gd name="connsiteY0" fmla="*/ 0 h 6871472"/>
              <a:gd name="connsiteX1" fmla="*/ 2507383 w 5842808"/>
              <a:gd name="connsiteY1" fmla="*/ 0 h 6871472"/>
              <a:gd name="connsiteX2" fmla="*/ 5842808 w 5842808"/>
              <a:gd name="connsiteY2" fmla="*/ 3484563 h 6871472"/>
              <a:gd name="connsiteX3" fmla="*/ 2613915 w 5842808"/>
              <a:gd name="connsiteY3" fmla="*/ 6871472 h 6871472"/>
              <a:gd name="connsiteX4" fmla="*/ 0 w 5842808"/>
              <a:gd name="connsiteY4" fmla="*/ 6862594 h 6871472"/>
              <a:gd name="connsiteX5" fmla="*/ 0 w 5842808"/>
              <a:gd name="connsiteY5" fmla="*/ 0 h 6871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2808" h="6871472">
                <a:moveTo>
                  <a:pt x="0" y="0"/>
                </a:moveTo>
                <a:lnTo>
                  <a:pt x="2507383" y="0"/>
                </a:lnTo>
                <a:lnTo>
                  <a:pt x="5842808" y="3484563"/>
                </a:lnTo>
                <a:lnTo>
                  <a:pt x="2613915" y="6871472"/>
                </a:lnTo>
                <a:lnTo>
                  <a:pt x="0" y="6862594"/>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4" name="Text Placeholder 3"/>
          <p:cNvSpPr>
            <a:spLocks noGrp="1"/>
          </p:cNvSpPr>
          <p:nvPr>
            <p:ph type="body" sz="quarter" idx="10" hasCustomPrompt="1"/>
          </p:nvPr>
        </p:nvSpPr>
        <p:spPr>
          <a:xfrm>
            <a:off x="6451600" y="1058243"/>
            <a:ext cx="5092688" cy="1714851"/>
          </a:xfrm>
          <a:prstGeom prst="rect">
            <a:avLst/>
          </a:prstGeom>
        </p:spPr>
        <p:txBody>
          <a:bodyPr lIns="0" tIns="0" rIns="0" bIns="0" anchor="b"/>
          <a:lstStyle>
            <a:lvl1pPr marL="0" indent="0" algn="r">
              <a:lnSpc>
                <a:spcPts val="2800"/>
              </a:lnSpc>
              <a:spcBef>
                <a:spcPts val="0"/>
              </a:spcBef>
              <a:buNone/>
              <a:defRPr sz="2400" b="1">
                <a:solidFill>
                  <a:srgbClr val="005BBF"/>
                </a:solidFill>
                <a:latin typeface="Arial" charset="0"/>
                <a:ea typeface="Arial" charset="0"/>
                <a:cs typeface="Arial" charset="0"/>
              </a:defRPr>
            </a:lvl1pPr>
          </a:lstStyle>
          <a:p>
            <a:pPr lvl="0"/>
            <a:r>
              <a:rPr lang="en-US" dirty="0"/>
              <a:t>PROJECT NAME</a:t>
            </a:r>
          </a:p>
        </p:txBody>
      </p:sp>
      <p:sp>
        <p:nvSpPr>
          <p:cNvPr id="7" name="Text Placeholder 6"/>
          <p:cNvSpPr>
            <a:spLocks noGrp="1"/>
          </p:cNvSpPr>
          <p:nvPr>
            <p:ph type="body" sz="quarter" idx="11" hasCustomPrompt="1"/>
          </p:nvPr>
        </p:nvSpPr>
        <p:spPr>
          <a:xfrm>
            <a:off x="7150100" y="4579139"/>
            <a:ext cx="4394200" cy="784243"/>
          </a:xfrm>
          <a:prstGeom prst="rect">
            <a:avLst/>
          </a:prstGeom>
        </p:spPr>
        <p:txBody>
          <a:bodyPr lIns="0" tIns="0" rIns="0" bIns="0" anchor="b"/>
          <a:lstStyle>
            <a:lvl1pPr marL="0" indent="0" algn="r">
              <a:lnSpc>
                <a:spcPts val="2300"/>
              </a:lnSpc>
              <a:spcBef>
                <a:spcPts val="0"/>
              </a:spcBef>
              <a:buNone/>
              <a:defRPr sz="1900" b="1">
                <a:solidFill>
                  <a:srgbClr val="005BBF"/>
                </a:solidFill>
                <a:latin typeface="Arial" charset="0"/>
                <a:ea typeface="Arial" charset="0"/>
                <a:cs typeface="Arial" charset="0"/>
              </a:defRPr>
            </a:lvl1pPr>
            <a:lvl2pPr marL="457200" indent="0" algn="r">
              <a:buNone/>
              <a:defRPr sz="1900" b="1">
                <a:solidFill>
                  <a:srgbClr val="005BBF"/>
                </a:solidFill>
                <a:latin typeface="Arial" charset="0"/>
                <a:ea typeface="Arial" charset="0"/>
                <a:cs typeface="Arial" charset="0"/>
              </a:defRPr>
            </a:lvl2pPr>
            <a:lvl3pPr marL="914400" indent="0" algn="r">
              <a:buNone/>
              <a:defRPr sz="1900" b="1">
                <a:solidFill>
                  <a:srgbClr val="005BBF"/>
                </a:solidFill>
                <a:latin typeface="Arial" charset="0"/>
                <a:ea typeface="Arial" charset="0"/>
                <a:cs typeface="Arial" charset="0"/>
              </a:defRPr>
            </a:lvl3pPr>
            <a:lvl4pPr marL="1371600" indent="0" algn="r">
              <a:buNone/>
              <a:defRPr sz="1900" b="1">
                <a:solidFill>
                  <a:srgbClr val="005BBF"/>
                </a:solidFill>
                <a:latin typeface="Arial" charset="0"/>
                <a:ea typeface="Arial" charset="0"/>
                <a:cs typeface="Arial" charset="0"/>
              </a:defRPr>
            </a:lvl4pPr>
            <a:lvl5pPr marL="1828800" indent="0" algn="r">
              <a:buNone/>
              <a:defRPr sz="1900" b="1">
                <a:solidFill>
                  <a:srgbClr val="005BBF"/>
                </a:solidFill>
                <a:latin typeface="Arial" charset="0"/>
                <a:ea typeface="Arial" charset="0"/>
                <a:cs typeface="Arial" charset="0"/>
              </a:defRPr>
            </a:lvl5pPr>
          </a:lstStyle>
          <a:p>
            <a:pPr lvl="0"/>
            <a:r>
              <a:rPr lang="en-US" dirty="0"/>
              <a:t>CLIENT NAME</a:t>
            </a:r>
          </a:p>
        </p:txBody>
      </p:sp>
      <p:sp>
        <p:nvSpPr>
          <p:cNvPr id="9" name="Text Placeholder 8"/>
          <p:cNvSpPr>
            <a:spLocks noGrp="1"/>
          </p:cNvSpPr>
          <p:nvPr>
            <p:ph type="body" sz="quarter" idx="12" hasCustomPrompt="1"/>
          </p:nvPr>
        </p:nvSpPr>
        <p:spPr>
          <a:xfrm>
            <a:off x="8001001" y="5566199"/>
            <a:ext cx="3543300" cy="520554"/>
          </a:xfrm>
          <a:prstGeom prst="rect">
            <a:avLst/>
          </a:prstGeom>
        </p:spPr>
        <p:txBody>
          <a:bodyPr lIns="0" tIns="0" rIns="0" bIns="0"/>
          <a:lstStyle>
            <a:lvl1pPr marL="0" indent="0" algn="r">
              <a:lnSpc>
                <a:spcPts val="1800"/>
              </a:lnSpc>
              <a:spcBef>
                <a:spcPts val="0"/>
              </a:spcBef>
              <a:buNone/>
              <a:defRPr sz="1800" baseline="0">
                <a:solidFill>
                  <a:schemeClr val="bg1">
                    <a:lumMod val="50000"/>
                  </a:schemeClr>
                </a:solidFill>
                <a:latin typeface="Arial" charset="0"/>
                <a:ea typeface="Arial" charset="0"/>
                <a:cs typeface="Arial" charset="0"/>
              </a:defRPr>
            </a:lvl1pPr>
            <a:lvl2pPr marL="457200" indent="0">
              <a:buNone/>
              <a:defRPr>
                <a:latin typeface="Arial" charset="0"/>
                <a:ea typeface="Arial" charset="0"/>
                <a:cs typeface="Arial" charset="0"/>
              </a:defRPr>
            </a:lvl2pPr>
            <a:lvl3pPr marL="914400" indent="0">
              <a:buNone/>
              <a:defRPr>
                <a:latin typeface="Arial" charset="0"/>
                <a:ea typeface="Arial" charset="0"/>
                <a:cs typeface="Arial" charset="0"/>
              </a:defRPr>
            </a:lvl3pPr>
            <a:lvl4pPr marL="1371600" indent="0">
              <a:buNone/>
              <a:defRPr>
                <a:latin typeface="Arial" charset="0"/>
                <a:ea typeface="Arial" charset="0"/>
                <a:cs typeface="Arial" charset="0"/>
              </a:defRPr>
            </a:lvl4pPr>
            <a:lvl5pPr marL="1828800" indent="0">
              <a:buNone/>
              <a:defRPr>
                <a:latin typeface="Arial" charset="0"/>
                <a:ea typeface="Arial" charset="0"/>
                <a:cs typeface="Arial" charset="0"/>
              </a:defRPr>
            </a:lvl5pPr>
          </a:lstStyle>
          <a:p>
            <a:r>
              <a:rPr lang="en-US" dirty="0">
                <a:solidFill>
                  <a:schemeClr val="bg1">
                    <a:lumMod val="50000"/>
                  </a:schemeClr>
                </a:solidFill>
              </a:rPr>
              <a:t>RFP # XX-XXXX-XXX</a:t>
            </a:r>
          </a:p>
          <a:p>
            <a:r>
              <a:rPr lang="en-US" dirty="0">
                <a:solidFill>
                  <a:schemeClr val="bg1">
                    <a:lumMod val="50000"/>
                  </a:schemeClr>
                </a:solidFill>
              </a:rPr>
              <a:t>Month 31, 20XX</a:t>
            </a:r>
          </a:p>
        </p:txBody>
      </p:sp>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347819" y="3229512"/>
            <a:ext cx="4272000" cy="481953"/>
          </a:xfrm>
          <a:prstGeom prst="rect">
            <a:avLst/>
          </a:prstGeom>
        </p:spPr>
      </p:pic>
    </p:spTree>
    <p:extLst>
      <p:ext uri="{BB962C8B-B14F-4D97-AF65-F5344CB8AC3E}">
        <p14:creationId xmlns:p14="http://schemas.microsoft.com/office/powerpoint/2010/main" val="3165424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 + TEXT">
    <p:spTree>
      <p:nvGrpSpPr>
        <p:cNvPr id="1" name=""/>
        <p:cNvGrpSpPr/>
        <p:nvPr/>
      </p:nvGrpSpPr>
      <p:grpSpPr>
        <a:xfrm>
          <a:off x="0" y="0"/>
          <a:ext cx="0" cy="0"/>
          <a:chOff x="0" y="0"/>
          <a:chExt cx="0" cy="0"/>
        </a:xfrm>
      </p:grpSpPr>
      <p:sp>
        <p:nvSpPr>
          <p:cNvPr id="19" name="Title 1"/>
          <p:cNvSpPr>
            <a:spLocks noGrp="1"/>
          </p:cNvSpPr>
          <p:nvPr>
            <p:ph type="title" hasCustomPrompt="1"/>
          </p:nvPr>
        </p:nvSpPr>
        <p:spPr>
          <a:xfrm>
            <a:off x="1072895" y="607717"/>
            <a:ext cx="10058400" cy="982976"/>
          </a:xfrm>
          <a:prstGeom prst="rect">
            <a:avLst/>
          </a:prstGeom>
        </p:spPr>
        <p:txBody>
          <a:bodyPr lIns="0" tIns="0" rIns="0" bIns="0">
            <a:noAutofit/>
          </a:bodyPr>
          <a:lstStyle>
            <a:lvl1pPr>
              <a:defRPr sz="3600" b="0" i="0">
                <a:solidFill>
                  <a:srgbClr val="005BBF"/>
                </a:solidFill>
                <a:latin typeface="Arial Black"/>
                <a:cs typeface="Arial Black"/>
              </a:defRPr>
            </a:lvl1pPr>
          </a:lstStyle>
          <a:p>
            <a:pPr lvl="0"/>
            <a:r>
              <a:rPr lang="en-US" dirty="0"/>
              <a:t>TITLE TEXT</a:t>
            </a:r>
          </a:p>
        </p:txBody>
      </p:sp>
      <p:sp>
        <p:nvSpPr>
          <p:cNvPr id="11" name="Content Placeholder 24"/>
          <p:cNvSpPr>
            <a:spLocks noGrp="1"/>
          </p:cNvSpPr>
          <p:nvPr>
            <p:ph sz="quarter" idx="22"/>
          </p:nvPr>
        </p:nvSpPr>
        <p:spPr>
          <a:xfrm>
            <a:off x="1072896" y="1782204"/>
            <a:ext cx="10058400" cy="4119152"/>
          </a:xfrm>
          <a:prstGeom prst="rect">
            <a:avLst/>
          </a:prstGeom>
        </p:spPr>
        <p:txBody>
          <a:bodyPr lIns="0" tIns="0" rIns="0" bIns="0">
            <a:noAutofit/>
          </a:bodyPr>
          <a:lstStyle>
            <a:lvl1pPr>
              <a:spcAft>
                <a:spcPts val="600"/>
              </a:spcAft>
              <a:buClr>
                <a:srgbClr val="1070B8"/>
              </a:buClr>
              <a:defRPr sz="1500" b="0" i="0" baseline="0">
                <a:latin typeface="Arial"/>
                <a:cs typeface="Arial"/>
              </a:defRPr>
            </a:lvl1pPr>
            <a:lvl2pPr>
              <a:spcAft>
                <a:spcPts val="600"/>
              </a:spcAft>
              <a:defRPr baseline="0">
                <a:latin typeface="Arial"/>
                <a:cs typeface="Arial"/>
              </a:defRPr>
            </a:lvl2pPr>
            <a:lvl3pPr>
              <a:spcAft>
                <a:spcPts val="600"/>
              </a:spcAft>
              <a:defRPr>
                <a:latin typeface="Arial"/>
                <a:cs typeface="Arial"/>
              </a:defRPr>
            </a:lvl3pPr>
            <a:lvl4pPr>
              <a:spcAft>
                <a:spcPts val="600"/>
              </a:spcAft>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03102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 + TEXT + 45s">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Title 1"/>
          <p:cNvSpPr>
            <a:spLocks noGrp="1"/>
          </p:cNvSpPr>
          <p:nvPr>
            <p:ph type="title" hasCustomPrompt="1"/>
          </p:nvPr>
        </p:nvSpPr>
        <p:spPr>
          <a:xfrm>
            <a:off x="1072895" y="607717"/>
            <a:ext cx="10058400" cy="982976"/>
          </a:xfrm>
          <a:prstGeom prst="rect">
            <a:avLst/>
          </a:prstGeom>
        </p:spPr>
        <p:txBody>
          <a:bodyPr lIns="0" tIns="0" rIns="0" bIns="0">
            <a:noAutofit/>
          </a:bodyPr>
          <a:lstStyle>
            <a:lvl1pPr>
              <a:defRPr sz="3600" b="0" i="0">
                <a:solidFill>
                  <a:srgbClr val="005BBF"/>
                </a:solidFill>
                <a:latin typeface="Arial Black"/>
                <a:cs typeface="Arial Black"/>
              </a:defRPr>
            </a:lvl1pPr>
          </a:lstStyle>
          <a:p>
            <a:pPr lvl="0"/>
            <a:r>
              <a:rPr lang="en-US" dirty="0"/>
              <a:t>TITLE TEXT</a:t>
            </a:r>
          </a:p>
        </p:txBody>
      </p:sp>
      <p:sp>
        <p:nvSpPr>
          <p:cNvPr id="11" name="Content Placeholder 24"/>
          <p:cNvSpPr>
            <a:spLocks noGrp="1"/>
          </p:cNvSpPr>
          <p:nvPr>
            <p:ph sz="quarter" idx="22"/>
          </p:nvPr>
        </p:nvSpPr>
        <p:spPr>
          <a:xfrm>
            <a:off x="1072896" y="1782204"/>
            <a:ext cx="10058400" cy="4119152"/>
          </a:xfrm>
          <a:prstGeom prst="rect">
            <a:avLst/>
          </a:prstGeom>
        </p:spPr>
        <p:txBody>
          <a:bodyPr lIns="0" tIns="0" rIns="0" bIns="0">
            <a:noAutofit/>
          </a:bodyPr>
          <a:lstStyle>
            <a:lvl1pPr>
              <a:spcAft>
                <a:spcPts val="600"/>
              </a:spcAft>
              <a:buClr>
                <a:srgbClr val="1070B8"/>
              </a:buClr>
              <a:defRPr sz="1500" b="0" i="0" baseline="0">
                <a:latin typeface="Arial"/>
                <a:cs typeface="Arial"/>
              </a:defRPr>
            </a:lvl1pPr>
            <a:lvl2pPr>
              <a:spcAft>
                <a:spcPts val="600"/>
              </a:spcAft>
              <a:defRPr baseline="0">
                <a:latin typeface="Arial"/>
                <a:cs typeface="Arial"/>
              </a:defRPr>
            </a:lvl2pPr>
            <a:lvl3pPr>
              <a:spcAft>
                <a:spcPts val="600"/>
              </a:spcAft>
              <a:defRPr>
                <a:latin typeface="Arial"/>
                <a:cs typeface="Arial"/>
              </a:defRPr>
            </a:lvl3pPr>
            <a:lvl4pPr>
              <a:spcAft>
                <a:spcPts val="600"/>
              </a:spcAft>
              <a:defRPr>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02215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ase Studies">
    <p:spTree>
      <p:nvGrpSpPr>
        <p:cNvPr id="1" name=""/>
        <p:cNvGrpSpPr/>
        <p:nvPr/>
      </p:nvGrpSpPr>
      <p:grpSpPr>
        <a:xfrm>
          <a:off x="0" y="0"/>
          <a:ext cx="0" cy="0"/>
          <a:chOff x="0" y="0"/>
          <a:chExt cx="0" cy="0"/>
        </a:xfrm>
      </p:grpSpPr>
      <p:sp>
        <p:nvSpPr>
          <p:cNvPr id="26" name="Content Placeholder 24"/>
          <p:cNvSpPr>
            <a:spLocks noGrp="1"/>
          </p:cNvSpPr>
          <p:nvPr>
            <p:ph sz="quarter" idx="22"/>
          </p:nvPr>
        </p:nvSpPr>
        <p:spPr>
          <a:xfrm>
            <a:off x="8107680" y="871911"/>
            <a:ext cx="3741984" cy="5986090"/>
          </a:xfrm>
          <a:prstGeom prst="rect">
            <a:avLst/>
          </a:prstGeom>
        </p:spPr>
        <p:txBody>
          <a:bodyPr lIns="0" tIns="0" rIns="0" bIns="0" anchor="ctr">
            <a:noAutofit/>
          </a:bodyPr>
          <a:lstStyle>
            <a:lvl1pPr>
              <a:spcAft>
                <a:spcPts val="600"/>
              </a:spcAft>
              <a:buClr>
                <a:srgbClr val="1070B8"/>
              </a:buClr>
              <a:defRPr sz="1500" baseline="0">
                <a:solidFill>
                  <a:srgbClr val="005BBF"/>
                </a:solidFill>
                <a:latin typeface="Arial" panose="020B0604020202020204" pitchFamily="34" charset="0"/>
              </a:defRPr>
            </a:lvl1pPr>
            <a:lvl2pPr>
              <a:spcAft>
                <a:spcPts val="600"/>
              </a:spcAft>
              <a:defRPr sz="1500" baseline="0">
                <a:solidFill>
                  <a:srgbClr val="005BBF"/>
                </a:solidFill>
                <a:latin typeface="Arial"/>
                <a:cs typeface="Arial"/>
              </a:defRPr>
            </a:lvl2pPr>
            <a:lvl3pPr>
              <a:spcAft>
                <a:spcPts val="600"/>
              </a:spcAft>
              <a:defRPr sz="1500">
                <a:solidFill>
                  <a:srgbClr val="005BBF"/>
                </a:solidFill>
                <a:latin typeface="Arial"/>
                <a:cs typeface="Arial"/>
              </a:defRPr>
            </a:lvl3pPr>
            <a:lvl4pPr>
              <a:spcAft>
                <a:spcPts val="600"/>
              </a:spcAft>
              <a:defRPr sz="1500">
                <a:solidFill>
                  <a:srgbClr val="005BBF"/>
                </a:solidFill>
                <a:latin typeface="Arial"/>
                <a:cs typeface="Arial"/>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9" name="Title 1"/>
          <p:cNvSpPr>
            <a:spLocks noGrp="1"/>
          </p:cNvSpPr>
          <p:nvPr>
            <p:ph type="title" hasCustomPrompt="1"/>
          </p:nvPr>
        </p:nvSpPr>
        <p:spPr>
          <a:xfrm>
            <a:off x="1072895" y="607717"/>
            <a:ext cx="10058400" cy="982976"/>
          </a:xfrm>
          <a:prstGeom prst="rect">
            <a:avLst/>
          </a:prstGeom>
        </p:spPr>
        <p:txBody>
          <a:bodyPr lIns="0" tIns="0" rIns="0" bIns="0">
            <a:noAutofit/>
          </a:bodyPr>
          <a:lstStyle>
            <a:lvl1pPr>
              <a:defRPr sz="3600">
                <a:solidFill>
                  <a:srgbClr val="005BBF"/>
                </a:solidFill>
                <a:latin typeface="Arial Black"/>
                <a:cs typeface="Arial Black"/>
              </a:defRPr>
            </a:lvl1pPr>
          </a:lstStyle>
          <a:p>
            <a:pPr lvl="0"/>
            <a:r>
              <a:rPr lang="en-US" dirty="0"/>
              <a:t>TITLE TEXT</a:t>
            </a:r>
          </a:p>
        </p:txBody>
      </p:sp>
    </p:spTree>
    <p:extLst>
      <p:ext uri="{BB962C8B-B14F-4D97-AF65-F5344CB8AC3E}">
        <p14:creationId xmlns:p14="http://schemas.microsoft.com/office/powerpoint/2010/main" val="3039756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9601" y="544446"/>
            <a:ext cx="6016976" cy="999699"/>
          </a:xfrm>
        </p:spPr>
        <p:txBody>
          <a:bodyPr>
            <a:normAutofit/>
          </a:bodyPr>
          <a:lstStyle>
            <a:lvl1pPr>
              <a:defRPr sz="3200" b="1">
                <a:solidFill>
                  <a:schemeClr val="tx1"/>
                </a:solidFill>
                <a:latin typeface="+mj-lt"/>
              </a:defRPr>
            </a:lvl1pPr>
          </a:lstStyle>
          <a:p>
            <a:r>
              <a:rPr lang="en-US" dirty="0"/>
              <a:t>Click to edit Master title style</a:t>
            </a:r>
          </a:p>
        </p:txBody>
      </p:sp>
      <p:sp>
        <p:nvSpPr>
          <p:cNvPr id="3" name="Content Placeholder 2"/>
          <p:cNvSpPr>
            <a:spLocks noGrp="1"/>
          </p:cNvSpPr>
          <p:nvPr>
            <p:ph idx="1"/>
          </p:nvPr>
        </p:nvSpPr>
        <p:spPr>
          <a:xfrm>
            <a:off x="1006783" y="1544145"/>
            <a:ext cx="10545108" cy="405344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mn-lt"/>
              </a:defRPr>
            </a:lvl1pPr>
          </a:lstStyle>
          <a:p>
            <a:endParaRPr lang="en-US" dirty="0"/>
          </a:p>
        </p:txBody>
      </p:sp>
      <p:sp>
        <p:nvSpPr>
          <p:cNvPr id="5" name="Footer Placeholder 4"/>
          <p:cNvSpPr>
            <a:spLocks noGrp="1"/>
          </p:cNvSpPr>
          <p:nvPr>
            <p:ph type="ftr" sz="quarter" idx="11"/>
          </p:nvPr>
        </p:nvSpPr>
        <p:spPr>
          <a:xfrm>
            <a:off x="3732631" y="6597291"/>
            <a:ext cx="5254319" cy="329675"/>
          </a:xfrm>
          <a:prstGeom prst="rect">
            <a:avLst/>
          </a:prstGeom>
        </p:spPr>
        <p:txBody>
          <a:bodyPr/>
          <a:lstStyle>
            <a:lvl1pPr algn="ctr">
              <a:defRPr sz="600">
                <a:latin typeface="+mn-lt"/>
              </a:defRPr>
            </a:lvl1pPr>
          </a:lstStyle>
          <a:p>
            <a:r>
              <a:rPr lang="en-US"/>
              <a:t>Distribution Statement A Approved for Public Release, Unlimited Distribution</a:t>
            </a:r>
            <a:endParaRPr lang="en-US" dirty="0"/>
          </a:p>
        </p:txBody>
      </p:sp>
      <p:sp>
        <p:nvSpPr>
          <p:cNvPr id="6" name="Slide Number Placeholder 5"/>
          <p:cNvSpPr>
            <a:spLocks noGrp="1"/>
          </p:cNvSpPr>
          <p:nvPr>
            <p:ph type="sldNum" sz="quarter" idx="12"/>
          </p:nvPr>
        </p:nvSpPr>
        <p:spPr/>
        <p:txBody>
          <a:bodyPr/>
          <a:lstStyle>
            <a:lvl1pPr>
              <a:defRPr>
                <a:latin typeface="+mn-lt"/>
              </a:defRPr>
            </a:lvl1pPr>
          </a:lstStyle>
          <a:p>
            <a:endParaRPr lang="en-US" dirty="0"/>
          </a:p>
        </p:txBody>
      </p:sp>
    </p:spTree>
    <p:extLst>
      <p:ext uri="{BB962C8B-B14F-4D97-AF65-F5344CB8AC3E}">
        <p14:creationId xmlns:p14="http://schemas.microsoft.com/office/powerpoint/2010/main" val="1512313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Burns&amp;McDonnell_Ampersand_Reversed.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97782" y="1825678"/>
            <a:ext cx="3569329" cy="2832435"/>
          </a:xfrm>
          <a:prstGeom prst="rect">
            <a:avLst/>
          </a:prstGeom>
        </p:spPr>
      </p:pic>
      <p:pic>
        <p:nvPicPr>
          <p:cNvPr id="8" name="Picture 7" descr="CreateAmazing_Reversed.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432323" y="3148165"/>
            <a:ext cx="5544480" cy="265427"/>
          </a:xfrm>
          <a:prstGeom prst="rect">
            <a:avLst/>
          </a:prstGeom>
        </p:spPr>
      </p:pic>
    </p:spTree>
    <p:extLst>
      <p:ext uri="{BB962C8B-B14F-4D97-AF65-F5344CB8AC3E}">
        <p14:creationId xmlns:p14="http://schemas.microsoft.com/office/powerpoint/2010/main" val="2335541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63084" y="2253801"/>
            <a:ext cx="10363200" cy="1362075"/>
          </a:xfrm>
          <a:prstGeom prst="rect">
            <a:avLst/>
          </a:prstGeom>
          <a:ln>
            <a:noFill/>
          </a:ln>
        </p:spPr>
        <p:txBody>
          <a:bodyPr lIns="91440" tIns="45720" rIns="91440" bIns="45720" anchor="t"/>
          <a:lstStyle>
            <a:lvl1pPr algn="ctr">
              <a:defRPr sz="6000" b="1" cap="all">
                <a:solidFill>
                  <a:schemeClr val="bg1"/>
                </a:solidFill>
                <a:latin typeface="Arial" panose="020B0604020202020204" pitchFamily="34" charset="0"/>
                <a:cs typeface="Arial" panose="020B0604020202020204" pitchFamily="34" charset="0"/>
              </a:defRPr>
            </a:lvl1pPr>
          </a:lstStyle>
          <a:p>
            <a:r>
              <a:rPr lang="en-US" dirty="0"/>
              <a:t>TITLE GOES HERE</a:t>
            </a:r>
          </a:p>
        </p:txBody>
      </p:sp>
      <p:pic>
        <p:nvPicPr>
          <p:cNvPr id="10" name="Picture 9" descr="Burns&amp;McDonnell_Ampersand_Reversed.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93058" y="5291530"/>
            <a:ext cx="1280425" cy="1016079"/>
          </a:xfrm>
          <a:prstGeom prst="rect">
            <a:avLst/>
          </a:prstGeom>
        </p:spPr>
      </p:pic>
      <p:pic>
        <p:nvPicPr>
          <p:cNvPr id="11" name="Picture 10" descr="CreateAmazing_Reversed.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42779" y="5780537"/>
            <a:ext cx="3308511" cy="158386"/>
          </a:xfrm>
          <a:prstGeom prst="rect">
            <a:avLst/>
          </a:prstGeom>
        </p:spPr>
      </p:pic>
    </p:spTree>
    <p:extLst>
      <p:ext uri="{BB962C8B-B14F-4D97-AF65-F5344CB8AC3E}">
        <p14:creationId xmlns:p14="http://schemas.microsoft.com/office/powerpoint/2010/main" val="4289648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0027" y="3008954"/>
            <a:ext cx="8425045" cy="950485"/>
          </a:xfrm>
          <a:prstGeom prst="rect">
            <a:avLst/>
          </a:prstGeom>
        </p:spPr>
      </p:pic>
    </p:spTree>
    <p:extLst>
      <p:ext uri="{BB962C8B-B14F-4D97-AF65-F5344CB8AC3E}">
        <p14:creationId xmlns:p14="http://schemas.microsoft.com/office/powerpoint/2010/main" val="283626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6354A-6292-4797-9E78-E102085A7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8D1A18-4108-4BE2-9940-6810C0DFD4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6313B-E0F9-433C-9302-227E9DD74E8B}"/>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5" name="Footer Placeholder 4">
            <a:extLst>
              <a:ext uri="{FF2B5EF4-FFF2-40B4-BE49-F238E27FC236}">
                <a16:creationId xmlns:a16="http://schemas.microsoft.com/office/drawing/2014/main" id="{54AF820D-EDD6-4996-ABD7-ABA342FD4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5CCC1-E7B3-431A-B6B4-8A38C6914DD2}"/>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696528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2253801"/>
            <a:ext cx="10363200" cy="1362075"/>
          </a:xfrm>
          <a:prstGeom prst="rect">
            <a:avLst/>
          </a:prstGeom>
        </p:spPr>
        <p:txBody>
          <a:bodyPr lIns="91440" tIns="45720" rIns="91440" bIns="45720" anchor="t"/>
          <a:lstStyle>
            <a:lvl1pPr algn="ctr">
              <a:defRPr sz="6000" b="1" i="0" cap="all">
                <a:solidFill>
                  <a:schemeClr val="bg1"/>
                </a:solidFill>
                <a:latin typeface="Arial"/>
                <a:cs typeface="Arial"/>
              </a:defRPr>
            </a:lvl1pPr>
          </a:lstStyle>
          <a:p>
            <a:r>
              <a:rPr lang="en-US" dirty="0"/>
              <a:t>TITLE GOES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31631" y="5840607"/>
            <a:ext cx="4026107" cy="454212"/>
          </a:xfrm>
          <a:prstGeom prst="rect">
            <a:avLst/>
          </a:prstGeom>
        </p:spPr>
      </p:pic>
    </p:spTree>
    <p:extLst>
      <p:ext uri="{BB962C8B-B14F-4D97-AF65-F5344CB8AC3E}">
        <p14:creationId xmlns:p14="http://schemas.microsoft.com/office/powerpoint/2010/main" val="336032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2E529-617A-4A5D-A292-C03B9903CB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2371C9-3E21-4A8C-B255-F10B2BF183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96C559-4B3C-48B9-996F-33C8B6229096}"/>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5" name="Footer Placeholder 4">
            <a:extLst>
              <a:ext uri="{FF2B5EF4-FFF2-40B4-BE49-F238E27FC236}">
                <a16:creationId xmlns:a16="http://schemas.microsoft.com/office/drawing/2014/main" id="{5FC0C30F-C327-4EAB-B740-363489E4DC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2D8D4A-39D8-4947-BEF2-E184DB2A8CC7}"/>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165351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99B4-693C-45E0-B6D5-97EE7A9E44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B36889-5E59-44E3-9F15-DCD573F297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9ACD3D-918D-4784-9E67-0E9EB81A6B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29B223E-8EEB-4FD2-9206-385E94E6349B}"/>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6" name="Footer Placeholder 5">
            <a:extLst>
              <a:ext uri="{FF2B5EF4-FFF2-40B4-BE49-F238E27FC236}">
                <a16:creationId xmlns:a16="http://schemas.microsoft.com/office/drawing/2014/main" id="{A39DD0C7-5F28-403D-94D1-E01F14F634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D21873-E441-460F-AA87-9FB4FC861CDE}"/>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67074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FAD0A-349B-4D72-9C4A-481D9A7520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AADF8B-B62F-42E5-A932-CDC23C958F8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8A57F5-1AC4-4495-A58D-AD7B6558F4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373000-CCD3-491C-BB8C-71F322F999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3B2C1A-9504-47E7-A52F-71A529B9C9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9C6529-2834-44EF-AF62-7D527E69822F}"/>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8" name="Footer Placeholder 7">
            <a:extLst>
              <a:ext uri="{FF2B5EF4-FFF2-40B4-BE49-F238E27FC236}">
                <a16:creationId xmlns:a16="http://schemas.microsoft.com/office/drawing/2014/main" id="{656ABFD5-05D6-4318-938D-89DEF10D03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C297BF-4BD1-47E4-862E-0B68FDBB73B0}"/>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416689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DEC8-88CC-4C3C-A86D-9E966814A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8C2CC-52E5-462E-82C6-F796B41A5FA2}"/>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4" name="Footer Placeholder 3">
            <a:extLst>
              <a:ext uri="{FF2B5EF4-FFF2-40B4-BE49-F238E27FC236}">
                <a16:creationId xmlns:a16="http://schemas.microsoft.com/office/drawing/2014/main" id="{DDEC4D87-6643-4598-B85B-389076CEDAA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5819C6-352C-475E-B3C8-08D9EC35DD25}"/>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1594451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1EDA34-5954-4516-9D24-7F5023995B2A}"/>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3" name="Footer Placeholder 2">
            <a:extLst>
              <a:ext uri="{FF2B5EF4-FFF2-40B4-BE49-F238E27FC236}">
                <a16:creationId xmlns:a16="http://schemas.microsoft.com/office/drawing/2014/main" id="{DBFC6861-F881-4358-B767-8264C344CA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AE337-E5DE-48EB-85AC-F98E4869561E}"/>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537103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A79C-B6B2-483A-A81F-8604D3626A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7EE36-4B1D-4527-B408-43A1357F6B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733BAC-6A37-4113-8550-8147E06613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812930-6C0E-4A68-BBA5-78DA76DB0521}"/>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6" name="Footer Placeholder 5">
            <a:extLst>
              <a:ext uri="{FF2B5EF4-FFF2-40B4-BE49-F238E27FC236}">
                <a16:creationId xmlns:a16="http://schemas.microsoft.com/office/drawing/2014/main" id="{D424D63F-2F35-4260-8C27-FE77ED178F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5458F2-B91E-4CB0-AB43-21E9A1AC329D}"/>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130742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42AF4-9007-4280-AAAC-AD9B3118B1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A5B7C2-7B86-4A6C-9573-CCD924E61A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6685B0-84C6-475D-8623-A2F960E05E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B8C27E-EFFF-4686-828D-012B5A8A7819}"/>
              </a:ext>
            </a:extLst>
          </p:cNvPr>
          <p:cNvSpPr>
            <a:spLocks noGrp="1"/>
          </p:cNvSpPr>
          <p:nvPr>
            <p:ph type="dt" sz="half" idx="10"/>
          </p:nvPr>
        </p:nvSpPr>
        <p:spPr/>
        <p:txBody>
          <a:bodyPr/>
          <a:lstStyle/>
          <a:p>
            <a:fld id="{340037CD-1FE5-4AF7-9CFE-489C2F6C0D21}" type="datetimeFigureOut">
              <a:rPr lang="en-US" smtClean="0"/>
              <a:t>8/15/2019</a:t>
            </a:fld>
            <a:endParaRPr lang="en-US"/>
          </a:p>
        </p:txBody>
      </p:sp>
      <p:sp>
        <p:nvSpPr>
          <p:cNvPr id="6" name="Footer Placeholder 5">
            <a:extLst>
              <a:ext uri="{FF2B5EF4-FFF2-40B4-BE49-F238E27FC236}">
                <a16:creationId xmlns:a16="http://schemas.microsoft.com/office/drawing/2014/main" id="{600A1F03-398E-4229-9D0C-8916B31390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0D5FF-6ED5-49FD-AC25-69665C18E103}"/>
              </a:ext>
            </a:extLst>
          </p:cNvPr>
          <p:cNvSpPr>
            <a:spLocks noGrp="1"/>
          </p:cNvSpPr>
          <p:nvPr>
            <p:ph type="sldNum" sz="quarter" idx="12"/>
          </p:nvPr>
        </p:nvSpPr>
        <p:spPr/>
        <p:txBody>
          <a:bodyPr/>
          <a:lstStyle/>
          <a:p>
            <a:fld id="{F6EF56D1-8FA2-44C8-863D-1A1B0BD6DB66}" type="slidenum">
              <a:rPr lang="en-US" smtClean="0"/>
              <a:t>‹#›</a:t>
            </a:fld>
            <a:endParaRPr lang="en-US"/>
          </a:p>
        </p:txBody>
      </p:sp>
    </p:spTree>
    <p:extLst>
      <p:ext uri="{BB962C8B-B14F-4D97-AF65-F5344CB8AC3E}">
        <p14:creationId xmlns:p14="http://schemas.microsoft.com/office/powerpoint/2010/main" val="3156136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C6D152-DC2B-48C3-AE20-3F7269349F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41F0B5-775B-4797-B3BE-A0A7A9B4B4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02278-A645-42CD-923A-871F53FA56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037CD-1FE5-4AF7-9CFE-489C2F6C0D21}" type="datetimeFigureOut">
              <a:rPr lang="en-US" smtClean="0"/>
              <a:t>8/15/2019</a:t>
            </a:fld>
            <a:endParaRPr lang="en-US"/>
          </a:p>
        </p:txBody>
      </p:sp>
      <p:sp>
        <p:nvSpPr>
          <p:cNvPr id="5" name="Footer Placeholder 4">
            <a:extLst>
              <a:ext uri="{FF2B5EF4-FFF2-40B4-BE49-F238E27FC236}">
                <a16:creationId xmlns:a16="http://schemas.microsoft.com/office/drawing/2014/main" id="{58FAA707-FF83-46B6-A35C-DA30CEAACD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22AFC2-53F5-4F79-BD69-926FB2881D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EF56D1-8FA2-44C8-863D-1A1B0BD6DB66}" type="slidenum">
              <a:rPr lang="en-US" smtClean="0"/>
              <a:t>‹#›</a:t>
            </a:fld>
            <a:endParaRPr lang="en-US"/>
          </a:p>
        </p:txBody>
      </p:sp>
    </p:spTree>
    <p:extLst>
      <p:ext uri="{BB962C8B-B14F-4D97-AF65-F5344CB8AC3E}">
        <p14:creationId xmlns:p14="http://schemas.microsoft.com/office/powerpoint/2010/main" val="15392800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160635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Lst>
  <p:hf hdr="0" ftr="0" dt="0"/>
  <p:txStyles>
    <p:titleStyle>
      <a:lvl1pPr algn="l" defTabSz="228600" rtl="0" eaLnBrk="1" latinLnBrk="0" hangingPunct="1">
        <a:spcBef>
          <a:spcPct val="0"/>
        </a:spcBef>
        <a:buNone/>
        <a:defRPr sz="3300" b="0" i="0" kern="1200">
          <a:solidFill>
            <a:srgbClr val="053EA9"/>
          </a:solidFill>
          <a:latin typeface="Gotham Condensed Bold"/>
          <a:ea typeface="+mj-ea"/>
          <a:cs typeface="Gotham Condensed Bold"/>
        </a:defRPr>
      </a:lvl1pPr>
    </p:titleStyle>
    <p:bodyStyle>
      <a:lvl1pPr marL="219456" indent="-219456" algn="l" defTabSz="228600" rtl="0" eaLnBrk="1" latinLnBrk="0" hangingPunct="1">
        <a:spcBef>
          <a:spcPct val="20000"/>
        </a:spcBef>
        <a:spcAft>
          <a:spcPts val="0"/>
        </a:spcAft>
        <a:buClr>
          <a:srgbClr val="053EA9"/>
        </a:buClr>
        <a:buSzPct val="60000"/>
        <a:buFont typeface="Lucida Grande"/>
        <a:buChar char="►"/>
        <a:defRPr sz="1800" kern="1200" baseline="0">
          <a:solidFill>
            <a:srgbClr val="515256"/>
          </a:solidFill>
          <a:latin typeface="Gotham Book"/>
          <a:ea typeface="+mn-ea"/>
          <a:cs typeface="+mn-cs"/>
        </a:defRPr>
      </a:lvl1pPr>
      <a:lvl2pPr marL="416052" indent="-187452" algn="l" defTabSz="228600" rtl="0" eaLnBrk="1" latinLnBrk="0" hangingPunct="1">
        <a:spcBef>
          <a:spcPct val="20000"/>
        </a:spcBef>
        <a:buClr>
          <a:srgbClr val="053EA9"/>
        </a:buClr>
        <a:buFont typeface="Arial"/>
        <a:buChar char="•"/>
        <a:defRPr sz="1600" kern="1200">
          <a:solidFill>
            <a:srgbClr val="515256"/>
          </a:solidFill>
          <a:latin typeface="Gotham Book"/>
          <a:ea typeface="+mn-ea"/>
          <a:cs typeface="+mn-cs"/>
        </a:defRPr>
      </a:lvl2pPr>
      <a:lvl3pPr marL="640080" indent="-205740" algn="l" defTabSz="228600" rtl="0" eaLnBrk="1" latinLnBrk="0" hangingPunct="1">
        <a:spcBef>
          <a:spcPct val="20000"/>
        </a:spcBef>
        <a:buClr>
          <a:srgbClr val="053EA9"/>
        </a:buClr>
        <a:buSzPct val="60000"/>
        <a:buFont typeface="Lucida Grande"/>
        <a:buChar char="►"/>
        <a:defRPr sz="1400" kern="1200">
          <a:solidFill>
            <a:srgbClr val="515256"/>
          </a:solidFill>
          <a:latin typeface="Gotham Book"/>
          <a:ea typeface="+mn-ea"/>
          <a:cs typeface="+mn-cs"/>
        </a:defRPr>
      </a:lvl3pPr>
      <a:lvl4pPr marL="854964" indent="-192024" algn="l" defTabSz="228600" rtl="0" eaLnBrk="1" latinLnBrk="0" hangingPunct="1">
        <a:spcBef>
          <a:spcPct val="20000"/>
        </a:spcBef>
        <a:buClr>
          <a:srgbClr val="053EA9"/>
        </a:buClr>
        <a:buFont typeface="Wingdings" charset="2"/>
        <a:buChar char="§"/>
        <a:defRPr sz="1200" kern="1200">
          <a:solidFill>
            <a:srgbClr val="515256"/>
          </a:solidFill>
          <a:latin typeface="Gotham Book"/>
          <a:ea typeface="+mn-ea"/>
          <a:cs typeface="+mn-cs"/>
        </a:defRPr>
      </a:lvl4pPr>
      <a:lvl5pPr marL="1051560" indent="-182880" algn="l" defTabSz="228600" rtl="0" eaLnBrk="1" latinLnBrk="0" hangingPunct="1">
        <a:spcBef>
          <a:spcPct val="20000"/>
        </a:spcBef>
        <a:buClr>
          <a:srgbClr val="053EA9"/>
        </a:buClr>
        <a:buSzPct val="60000"/>
        <a:buFont typeface="Lucida Grande"/>
        <a:buChar char="►"/>
        <a:defRPr sz="1200" kern="1200" spc="0">
          <a:solidFill>
            <a:srgbClr val="515256"/>
          </a:solidFill>
          <a:latin typeface="Gotham Book"/>
          <a:ea typeface="+mn-ea"/>
          <a:cs typeface="+mn-cs"/>
        </a:defRPr>
      </a:lvl5pPr>
      <a:lvl6pPr marL="1257300" indent="-114300" algn="l" defTabSz="228600" rtl="0" eaLnBrk="1" latinLnBrk="0" hangingPunct="1">
        <a:spcBef>
          <a:spcPct val="20000"/>
        </a:spcBef>
        <a:buFont typeface="Arial"/>
        <a:buChar char="•"/>
        <a:defRPr sz="1000" kern="1200">
          <a:solidFill>
            <a:schemeClr val="tx1"/>
          </a:solidFill>
          <a:latin typeface="+mn-lt"/>
          <a:ea typeface="+mn-ea"/>
          <a:cs typeface="+mn-cs"/>
        </a:defRPr>
      </a:lvl6pPr>
      <a:lvl7pPr marL="1485900" indent="-114300" algn="l" defTabSz="228600" rtl="0" eaLnBrk="1" latinLnBrk="0" hangingPunct="1">
        <a:spcBef>
          <a:spcPct val="20000"/>
        </a:spcBef>
        <a:buFont typeface="Arial"/>
        <a:buChar char="•"/>
        <a:defRPr sz="1000" kern="1200">
          <a:solidFill>
            <a:schemeClr val="tx1"/>
          </a:solidFill>
          <a:latin typeface="+mn-lt"/>
          <a:ea typeface="+mn-ea"/>
          <a:cs typeface="+mn-cs"/>
        </a:defRPr>
      </a:lvl7pPr>
      <a:lvl8pPr marL="1714500" indent="-114300" algn="l" defTabSz="228600" rtl="0" eaLnBrk="1" latinLnBrk="0" hangingPunct="1">
        <a:spcBef>
          <a:spcPct val="20000"/>
        </a:spcBef>
        <a:buFont typeface="Arial"/>
        <a:buChar char="•"/>
        <a:defRPr sz="1000" kern="1200">
          <a:solidFill>
            <a:schemeClr val="tx1"/>
          </a:solidFill>
          <a:latin typeface="+mn-lt"/>
          <a:ea typeface="+mn-ea"/>
          <a:cs typeface="+mn-cs"/>
        </a:defRPr>
      </a:lvl8pPr>
      <a:lvl9pPr marL="1943100" indent="-114300" algn="l" defTabSz="228600" rtl="0" eaLnBrk="1" latinLnBrk="0" hangingPunct="1">
        <a:spcBef>
          <a:spcPct val="20000"/>
        </a:spcBef>
        <a:buFont typeface="Arial"/>
        <a:buChar char="•"/>
        <a:defRPr sz="1000" kern="1200">
          <a:solidFill>
            <a:schemeClr val="tx1"/>
          </a:solidFill>
          <a:latin typeface="+mn-lt"/>
          <a:ea typeface="+mn-ea"/>
          <a:cs typeface="+mn-cs"/>
        </a:defRPr>
      </a:lvl9pPr>
    </p:bodyStyle>
    <p:otherStyle>
      <a:defPPr>
        <a:defRPr lang="en-US"/>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1"/>
            <a:ext cx="12192000" cy="6858000"/>
          </a:xfrm>
          <a:prstGeom prst="rect">
            <a:avLst/>
          </a:prstGeom>
          <a:solidFill>
            <a:srgbClr val="005BBF"/>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sz="1800" dirty="0">
              <a:latin typeface="Arial"/>
              <a:cs typeface="Arial"/>
            </a:endParaRPr>
          </a:p>
        </p:txBody>
      </p:sp>
    </p:spTree>
    <p:extLst>
      <p:ext uri="{BB962C8B-B14F-4D97-AF65-F5344CB8AC3E}">
        <p14:creationId xmlns:p14="http://schemas.microsoft.com/office/powerpoint/2010/main" val="337942202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urldefense.proofpoint.com/v2/url?u=https-3A__www.mass.gov_doc_massdot-2Dlooking-2Dat-2D2040-2Dupdate-2Dand-2Dinput-2D9122018&amp;d=DwMGaQ&amp;c=pgTKN5yjcEYSPUPpeP-zuA&amp;r=vLYuuWwKzJyXg0kau4pmKuKVn8GAc_VBROj16706FBI&amp;m=LQwZfXnKkEpFkrOal52jQtDUl7ABS5HJFGIfnwsG_fU&amp;s=NVuFhGudK2IoJs_T_Va-8RagJLUXcV1Zz55FLM9eDdQ&amp;e="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hyperlink" Target="mailto:Bjcottam@burnsmcd.com"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dirty="0"/>
              <a:t>Better Decisions Making  For Connected and Autonomous Vehicles </a:t>
            </a:r>
          </a:p>
        </p:txBody>
      </p:sp>
      <p:sp>
        <p:nvSpPr>
          <p:cNvPr id="7" name="Text Placeholder 6"/>
          <p:cNvSpPr>
            <a:spLocks noGrp="1"/>
          </p:cNvSpPr>
          <p:nvPr>
            <p:ph type="body" sz="quarter" idx="12"/>
          </p:nvPr>
        </p:nvSpPr>
        <p:spPr/>
        <p:txBody>
          <a:bodyPr/>
          <a:lstStyle/>
          <a:p>
            <a:r>
              <a:rPr lang="en-US" dirty="0"/>
              <a:t>Bobby Cottam P.E.</a:t>
            </a:r>
          </a:p>
        </p:txBody>
      </p:sp>
    </p:spTree>
    <p:extLst>
      <p:ext uri="{BB962C8B-B14F-4D97-AF65-F5344CB8AC3E}">
        <p14:creationId xmlns:p14="http://schemas.microsoft.com/office/powerpoint/2010/main" val="909125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A2AC06-F9DB-40ED-8321-E4150CDFE3C7}"/>
              </a:ext>
            </a:extLst>
          </p:cNvPr>
          <p:cNvPicPr/>
          <p:nvPr/>
        </p:nvPicPr>
        <p:blipFill>
          <a:blip r:embed="rId2"/>
          <a:stretch>
            <a:fillRect/>
          </a:stretch>
        </p:blipFill>
        <p:spPr>
          <a:xfrm>
            <a:off x="1469623" y="1116687"/>
            <a:ext cx="8610600" cy="5486401"/>
          </a:xfrm>
          <a:prstGeom prst="rect">
            <a:avLst/>
          </a:prstGeom>
        </p:spPr>
      </p:pic>
      <p:sp>
        <p:nvSpPr>
          <p:cNvPr id="5" name="Rectangle 4">
            <a:extLst>
              <a:ext uri="{FF2B5EF4-FFF2-40B4-BE49-F238E27FC236}">
                <a16:creationId xmlns:a16="http://schemas.microsoft.com/office/drawing/2014/main" id="{7897F6C2-0F47-450D-9F77-9C8733153ED5}"/>
              </a:ext>
            </a:extLst>
          </p:cNvPr>
          <p:cNvSpPr/>
          <p:nvPr/>
        </p:nvSpPr>
        <p:spPr>
          <a:xfrm>
            <a:off x="648069" y="62409"/>
            <a:ext cx="10253709" cy="1077218"/>
          </a:xfrm>
          <a:prstGeom prst="rect">
            <a:avLst/>
          </a:prstGeom>
        </p:spPr>
        <p:txBody>
          <a:bodyPr wrap="square">
            <a:spAutoFit/>
          </a:bodyPr>
          <a:lstStyle/>
          <a:p>
            <a:pPr algn="ctr"/>
            <a:r>
              <a:rPr lang="en-US" sz="3200" b="1" kern="0" dirty="0">
                <a:solidFill>
                  <a:srgbClr val="053EA9"/>
                </a:solidFill>
                <a:latin typeface="Arial Black" panose="020B0A04020102020204" pitchFamily="34" charset="0"/>
                <a:ea typeface="+mj-ea"/>
                <a:cs typeface="Gotham Condensed Bold"/>
              </a:rPr>
              <a:t>Uncertainty propagation for CAVs transportation planning</a:t>
            </a:r>
          </a:p>
        </p:txBody>
      </p:sp>
      <p:sp>
        <p:nvSpPr>
          <p:cNvPr id="6" name="Rectangle 5">
            <a:extLst>
              <a:ext uri="{FF2B5EF4-FFF2-40B4-BE49-F238E27FC236}">
                <a16:creationId xmlns:a16="http://schemas.microsoft.com/office/drawing/2014/main" id="{3923A49B-239C-4442-8C24-ED6F4600A24C}"/>
              </a:ext>
            </a:extLst>
          </p:cNvPr>
          <p:cNvSpPr/>
          <p:nvPr/>
        </p:nvSpPr>
        <p:spPr>
          <a:xfrm>
            <a:off x="3028804" y="6580147"/>
            <a:ext cx="5867935" cy="215444"/>
          </a:xfrm>
          <a:prstGeom prst="rect">
            <a:avLst/>
          </a:prstGeom>
        </p:spPr>
        <p:txBody>
          <a:bodyPr wrap="square">
            <a:spAutoFit/>
          </a:bodyPr>
          <a:lstStyle/>
          <a:p>
            <a:pPr defTabSz="457200"/>
            <a:r>
              <a:rPr lang="en-US" sz="800" dirty="0">
                <a:solidFill>
                  <a:prstClr val="black"/>
                </a:solidFill>
                <a:latin typeface="Calibri"/>
              </a:rPr>
              <a:t>Cottam, B. Transportation Planning for Connected Autonomous Vehicles: How it All Fits Together, TRR, 2019</a:t>
            </a:r>
            <a:endParaRPr lang="en-US" dirty="0">
              <a:solidFill>
                <a:prstClr val="black"/>
              </a:solidFill>
              <a:latin typeface="Calibri"/>
            </a:endParaRPr>
          </a:p>
        </p:txBody>
      </p:sp>
    </p:spTree>
    <p:extLst>
      <p:ext uri="{BB962C8B-B14F-4D97-AF65-F5344CB8AC3E}">
        <p14:creationId xmlns:p14="http://schemas.microsoft.com/office/powerpoint/2010/main" val="3218916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A01C67-1E0D-4F32-982C-98AAB13D35FD}"/>
              </a:ext>
            </a:extLst>
          </p:cNvPr>
          <p:cNvSpPr txBox="1">
            <a:spLocks/>
          </p:cNvSpPr>
          <p:nvPr/>
        </p:nvSpPr>
        <p:spPr>
          <a:xfrm>
            <a:off x="2279088" y="1132182"/>
            <a:ext cx="3634033" cy="140781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Times New Roman"/>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Times New Roman"/>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Times New Roman"/>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Times New Roman"/>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2400" b="0" i="0" u="none" strike="noStrike" kern="1200" cap="none" spc="0" normalizeH="0" baseline="0" noProof="0" dirty="0">
              <a:ln>
                <a:noFill/>
              </a:ln>
              <a:solidFill>
                <a:sysClr val="windowText" lastClr="000000"/>
              </a:solidFill>
              <a:effectLst/>
              <a:uLnTx/>
              <a:uFillTx/>
              <a:latin typeface="Calibri"/>
              <a:ea typeface="+mn-ea"/>
              <a:cs typeface="Times New Roman"/>
            </a:endParaRPr>
          </a:p>
        </p:txBody>
      </p:sp>
      <p:pic>
        <p:nvPicPr>
          <p:cNvPr id="5" name="Picture 4">
            <a:extLst>
              <a:ext uri="{FF2B5EF4-FFF2-40B4-BE49-F238E27FC236}">
                <a16:creationId xmlns:a16="http://schemas.microsoft.com/office/drawing/2014/main" id="{5027F008-6773-49C7-B4DD-37EB8074FE95}"/>
              </a:ext>
            </a:extLst>
          </p:cNvPr>
          <p:cNvPicPr>
            <a:picLocks noChangeAspect="1"/>
          </p:cNvPicPr>
          <p:nvPr/>
        </p:nvPicPr>
        <p:blipFill>
          <a:blip r:embed="rId3"/>
          <a:stretch>
            <a:fillRect/>
          </a:stretch>
        </p:blipFill>
        <p:spPr>
          <a:xfrm>
            <a:off x="151885" y="982697"/>
            <a:ext cx="5944115" cy="3420152"/>
          </a:xfrm>
          <a:prstGeom prst="rect">
            <a:avLst/>
          </a:prstGeom>
        </p:spPr>
      </p:pic>
      <p:sp>
        <p:nvSpPr>
          <p:cNvPr id="7" name="Rectangle 6">
            <a:extLst>
              <a:ext uri="{FF2B5EF4-FFF2-40B4-BE49-F238E27FC236}">
                <a16:creationId xmlns:a16="http://schemas.microsoft.com/office/drawing/2014/main" id="{96C28C24-8DC3-4DA1-92AC-D2B479E73E38}"/>
              </a:ext>
            </a:extLst>
          </p:cNvPr>
          <p:cNvSpPr/>
          <p:nvPr/>
        </p:nvSpPr>
        <p:spPr>
          <a:xfrm>
            <a:off x="929639" y="4402849"/>
            <a:ext cx="4572000" cy="400110"/>
          </a:xfrm>
          <a:prstGeom prst="rect">
            <a:avLst/>
          </a:prstGeom>
        </p:spPr>
        <p:txBody>
          <a:bodyPr>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rPr>
              <a:t>Cottam, B. Transportation Planning for Connected Autonomous Vehicles: How it All Fits Together, Transportation Research Review, March 2018</a:t>
            </a:r>
          </a:p>
        </p:txBody>
      </p:sp>
      <p:pic>
        <p:nvPicPr>
          <p:cNvPr id="9" name="Picture 8">
            <a:extLst>
              <a:ext uri="{FF2B5EF4-FFF2-40B4-BE49-F238E27FC236}">
                <a16:creationId xmlns:a16="http://schemas.microsoft.com/office/drawing/2014/main" id="{EFEA01F8-5DC5-4CBA-B510-043667A4CA90}"/>
              </a:ext>
            </a:extLst>
          </p:cNvPr>
          <p:cNvPicPr>
            <a:picLocks noChangeAspect="1"/>
          </p:cNvPicPr>
          <p:nvPr/>
        </p:nvPicPr>
        <p:blipFill>
          <a:blip r:embed="rId4"/>
          <a:stretch>
            <a:fillRect/>
          </a:stretch>
        </p:blipFill>
        <p:spPr>
          <a:xfrm>
            <a:off x="788512" y="4998584"/>
            <a:ext cx="2164080" cy="1402270"/>
          </a:xfrm>
          <a:prstGeom prst="rect">
            <a:avLst/>
          </a:prstGeom>
        </p:spPr>
      </p:pic>
      <p:pic>
        <p:nvPicPr>
          <p:cNvPr id="10" name="Picture 9">
            <a:extLst>
              <a:ext uri="{FF2B5EF4-FFF2-40B4-BE49-F238E27FC236}">
                <a16:creationId xmlns:a16="http://schemas.microsoft.com/office/drawing/2014/main" id="{9C274574-D45F-4828-A926-E48447C85932}"/>
              </a:ext>
            </a:extLst>
          </p:cNvPr>
          <p:cNvPicPr>
            <a:picLocks noChangeAspect="1"/>
          </p:cNvPicPr>
          <p:nvPr/>
        </p:nvPicPr>
        <p:blipFill>
          <a:blip r:embed="rId5"/>
          <a:stretch>
            <a:fillRect/>
          </a:stretch>
        </p:blipFill>
        <p:spPr>
          <a:xfrm flipV="1">
            <a:off x="3188061" y="5748759"/>
            <a:ext cx="4120554" cy="817745"/>
          </a:xfrm>
          <a:prstGeom prst="rect">
            <a:avLst/>
          </a:prstGeom>
        </p:spPr>
      </p:pic>
      <p:sp>
        <p:nvSpPr>
          <p:cNvPr id="11" name="Rectangle 10">
            <a:extLst>
              <a:ext uri="{FF2B5EF4-FFF2-40B4-BE49-F238E27FC236}">
                <a16:creationId xmlns:a16="http://schemas.microsoft.com/office/drawing/2014/main" id="{D3675313-29C5-4184-823C-35B9DF29D08F}"/>
              </a:ext>
            </a:extLst>
          </p:cNvPr>
          <p:cNvSpPr/>
          <p:nvPr/>
        </p:nvSpPr>
        <p:spPr>
          <a:xfrm>
            <a:off x="5431218" y="6002758"/>
            <a:ext cx="375920" cy="457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DB2F3A44-6E6F-48A3-9B51-4EE14ECF964E}"/>
              </a:ext>
            </a:extLst>
          </p:cNvPr>
          <p:cNvCxnSpPr>
            <a:cxnSpLocks/>
            <a:endCxn id="9" idx="3"/>
          </p:cNvCxnSpPr>
          <p:nvPr/>
        </p:nvCxnSpPr>
        <p:spPr>
          <a:xfrm flipH="1" flipV="1">
            <a:off x="2952592" y="5699719"/>
            <a:ext cx="2599294" cy="3056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pic>
        <p:nvPicPr>
          <p:cNvPr id="13" name="Picture 12">
            <a:extLst>
              <a:ext uri="{FF2B5EF4-FFF2-40B4-BE49-F238E27FC236}">
                <a16:creationId xmlns:a16="http://schemas.microsoft.com/office/drawing/2014/main" id="{36FFDFFC-2976-4E76-9669-D68A5BC5E4AD}"/>
              </a:ext>
            </a:extLst>
          </p:cNvPr>
          <p:cNvPicPr>
            <a:picLocks noChangeAspect="1"/>
          </p:cNvPicPr>
          <p:nvPr/>
        </p:nvPicPr>
        <p:blipFill>
          <a:blip r:embed="rId6"/>
          <a:stretch>
            <a:fillRect/>
          </a:stretch>
        </p:blipFill>
        <p:spPr>
          <a:xfrm>
            <a:off x="7365981" y="4099411"/>
            <a:ext cx="4628415" cy="2283055"/>
          </a:xfrm>
          <a:prstGeom prst="rect">
            <a:avLst/>
          </a:prstGeom>
        </p:spPr>
      </p:pic>
      <p:sp>
        <p:nvSpPr>
          <p:cNvPr id="14" name="Rectangle 13">
            <a:extLst>
              <a:ext uri="{FF2B5EF4-FFF2-40B4-BE49-F238E27FC236}">
                <a16:creationId xmlns:a16="http://schemas.microsoft.com/office/drawing/2014/main" id="{297EC8BA-DA84-4F23-94A1-00E527581CD6}"/>
              </a:ext>
            </a:extLst>
          </p:cNvPr>
          <p:cNvSpPr/>
          <p:nvPr/>
        </p:nvSpPr>
        <p:spPr>
          <a:xfrm>
            <a:off x="7320260" y="4245947"/>
            <a:ext cx="4719855" cy="45720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Arrow Connector 14">
            <a:extLst>
              <a:ext uri="{FF2B5EF4-FFF2-40B4-BE49-F238E27FC236}">
                <a16:creationId xmlns:a16="http://schemas.microsoft.com/office/drawing/2014/main" id="{B99CA696-4649-4078-B255-D41B0064D350}"/>
              </a:ext>
            </a:extLst>
          </p:cNvPr>
          <p:cNvCxnSpPr>
            <a:cxnSpLocks/>
            <a:stCxn id="14" idx="1"/>
          </p:cNvCxnSpPr>
          <p:nvPr/>
        </p:nvCxnSpPr>
        <p:spPr>
          <a:xfrm flipH="1">
            <a:off x="6884465" y="4474547"/>
            <a:ext cx="435795" cy="12711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 name="Rectangle 2">
            <a:extLst>
              <a:ext uri="{FF2B5EF4-FFF2-40B4-BE49-F238E27FC236}">
                <a16:creationId xmlns:a16="http://schemas.microsoft.com/office/drawing/2014/main" id="{D9869F5F-F5C1-4523-BCCA-BE4D1864201F}"/>
              </a:ext>
            </a:extLst>
          </p:cNvPr>
          <p:cNvSpPr/>
          <p:nvPr/>
        </p:nvSpPr>
        <p:spPr>
          <a:xfrm>
            <a:off x="3446790" y="278683"/>
            <a:ext cx="6048451"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53EA9"/>
                </a:solidFill>
                <a:effectLst/>
                <a:uLnTx/>
                <a:uFillTx/>
                <a:latin typeface="Arial Black" panose="020B0A04020102020204" pitchFamily="34" charset="0"/>
                <a:ea typeface="+mj-ea"/>
                <a:cs typeface="Gotham Condensed Bold"/>
              </a:rPr>
              <a:t>Looking at the Big Picture</a:t>
            </a:r>
            <a:endParaRPr kumimoji="0" lang="en-US" sz="1800" b="0" i="0" u="none" strike="noStrike" kern="0" cap="none" spc="0" normalizeH="0" baseline="0" noProof="0" dirty="0">
              <a:ln>
                <a:noFill/>
              </a:ln>
              <a:solidFill>
                <a:sysClr val="windowText" lastClr="000000"/>
              </a:solidFill>
              <a:effectLst/>
              <a:uLnTx/>
              <a:uFillTx/>
              <a:latin typeface="Arial Black" panose="020B0A04020102020204" pitchFamily="34" charset="0"/>
            </a:endParaRPr>
          </a:p>
        </p:txBody>
      </p:sp>
    </p:spTree>
    <p:extLst>
      <p:ext uri="{BB962C8B-B14F-4D97-AF65-F5344CB8AC3E}">
        <p14:creationId xmlns:p14="http://schemas.microsoft.com/office/powerpoint/2010/main" val="4051981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9966A-6CE7-4CCB-9A65-9C4EE3AA1EF8}"/>
              </a:ext>
            </a:extLst>
          </p:cNvPr>
          <p:cNvSpPr>
            <a:spLocks noGrp="1"/>
          </p:cNvSpPr>
          <p:nvPr>
            <p:ph type="title"/>
          </p:nvPr>
        </p:nvSpPr>
        <p:spPr/>
        <p:txBody>
          <a:bodyPr>
            <a:normAutofit/>
          </a:bodyPr>
          <a:lstStyle/>
          <a:p>
            <a:r>
              <a:rPr lang="en-US" sz="3600" b="1" dirty="0">
                <a:solidFill>
                  <a:srgbClr val="005BBF"/>
                </a:solidFill>
                <a:latin typeface="Arial Black"/>
              </a:rPr>
              <a:t>Public Transportation</a:t>
            </a:r>
          </a:p>
        </p:txBody>
      </p:sp>
      <p:pic>
        <p:nvPicPr>
          <p:cNvPr id="7" name="Picture 6">
            <a:extLst>
              <a:ext uri="{FF2B5EF4-FFF2-40B4-BE49-F238E27FC236}">
                <a16:creationId xmlns:a16="http://schemas.microsoft.com/office/drawing/2014/main" id="{6BB8A86A-C50B-4331-A90E-2A0A442DC39A}"/>
              </a:ext>
            </a:extLst>
          </p:cNvPr>
          <p:cNvPicPr>
            <a:picLocks noChangeAspect="1"/>
          </p:cNvPicPr>
          <p:nvPr/>
        </p:nvPicPr>
        <p:blipFill>
          <a:blip r:embed="rId2"/>
          <a:stretch>
            <a:fillRect/>
          </a:stretch>
        </p:blipFill>
        <p:spPr>
          <a:xfrm>
            <a:off x="340894" y="1982202"/>
            <a:ext cx="5585659" cy="3619507"/>
          </a:xfrm>
          <a:prstGeom prst="rect">
            <a:avLst/>
          </a:prstGeom>
        </p:spPr>
      </p:pic>
      <p:pic>
        <p:nvPicPr>
          <p:cNvPr id="8" name="Picture 7">
            <a:extLst>
              <a:ext uri="{FF2B5EF4-FFF2-40B4-BE49-F238E27FC236}">
                <a16:creationId xmlns:a16="http://schemas.microsoft.com/office/drawing/2014/main" id="{9EA45FCE-00CC-43C7-AA62-8382E48C1DAE}"/>
              </a:ext>
            </a:extLst>
          </p:cNvPr>
          <p:cNvPicPr>
            <a:picLocks noChangeAspect="1"/>
          </p:cNvPicPr>
          <p:nvPr/>
        </p:nvPicPr>
        <p:blipFill>
          <a:blip r:embed="rId2"/>
          <a:stretch>
            <a:fillRect/>
          </a:stretch>
        </p:blipFill>
        <p:spPr>
          <a:xfrm>
            <a:off x="6265445" y="1982203"/>
            <a:ext cx="5585660" cy="3619508"/>
          </a:xfrm>
          <a:prstGeom prst="rect">
            <a:avLst/>
          </a:prstGeom>
        </p:spPr>
      </p:pic>
      <p:sp>
        <p:nvSpPr>
          <p:cNvPr id="9" name="Flowchart: Connector 8">
            <a:extLst>
              <a:ext uri="{FF2B5EF4-FFF2-40B4-BE49-F238E27FC236}">
                <a16:creationId xmlns:a16="http://schemas.microsoft.com/office/drawing/2014/main" id="{46487720-036C-4D46-AA18-D6A77492F84D}"/>
              </a:ext>
            </a:extLst>
          </p:cNvPr>
          <p:cNvSpPr/>
          <p:nvPr/>
        </p:nvSpPr>
        <p:spPr>
          <a:xfrm>
            <a:off x="4609154" y="4978630"/>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lowchart: Connector 9">
            <a:extLst>
              <a:ext uri="{FF2B5EF4-FFF2-40B4-BE49-F238E27FC236}">
                <a16:creationId xmlns:a16="http://schemas.microsoft.com/office/drawing/2014/main" id="{0FC4B1AB-2575-49EB-AE4C-0CA32BEB4924}"/>
              </a:ext>
            </a:extLst>
          </p:cNvPr>
          <p:cNvSpPr/>
          <p:nvPr/>
        </p:nvSpPr>
        <p:spPr>
          <a:xfrm>
            <a:off x="4778600" y="4978630"/>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BDAD4FF2-9098-4C81-B9C8-9A70E7DFAFB9}"/>
              </a:ext>
            </a:extLst>
          </p:cNvPr>
          <p:cNvSpPr/>
          <p:nvPr/>
        </p:nvSpPr>
        <p:spPr>
          <a:xfrm>
            <a:off x="4993232" y="4978630"/>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lowchart: Connector 11">
            <a:extLst>
              <a:ext uri="{FF2B5EF4-FFF2-40B4-BE49-F238E27FC236}">
                <a16:creationId xmlns:a16="http://schemas.microsoft.com/office/drawing/2014/main" id="{38092A85-C600-4EE2-BB85-BBB0A6F431D7}"/>
              </a:ext>
            </a:extLst>
          </p:cNvPr>
          <p:cNvSpPr/>
          <p:nvPr/>
        </p:nvSpPr>
        <p:spPr>
          <a:xfrm>
            <a:off x="5332124" y="4978629"/>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lowchart: Connector 12">
            <a:extLst>
              <a:ext uri="{FF2B5EF4-FFF2-40B4-BE49-F238E27FC236}">
                <a16:creationId xmlns:a16="http://schemas.microsoft.com/office/drawing/2014/main" id="{E816BFFC-55EC-43FD-9617-85DAFF1A163B}"/>
              </a:ext>
            </a:extLst>
          </p:cNvPr>
          <p:cNvSpPr/>
          <p:nvPr/>
        </p:nvSpPr>
        <p:spPr>
          <a:xfrm>
            <a:off x="4419256" y="4978628"/>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lowchart: Connector 13">
            <a:extLst>
              <a:ext uri="{FF2B5EF4-FFF2-40B4-BE49-F238E27FC236}">
                <a16:creationId xmlns:a16="http://schemas.microsoft.com/office/drawing/2014/main" id="{7AA72586-D5D2-49B3-9380-D9A6F5CDB5E2}"/>
              </a:ext>
            </a:extLst>
          </p:cNvPr>
          <p:cNvSpPr/>
          <p:nvPr/>
        </p:nvSpPr>
        <p:spPr>
          <a:xfrm>
            <a:off x="4261781" y="4842055"/>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lowchart: Connector 14">
            <a:extLst>
              <a:ext uri="{FF2B5EF4-FFF2-40B4-BE49-F238E27FC236}">
                <a16:creationId xmlns:a16="http://schemas.microsoft.com/office/drawing/2014/main" id="{2E836AF2-C55C-4BC1-BA36-F8F14A53B508}"/>
              </a:ext>
            </a:extLst>
          </p:cNvPr>
          <p:cNvSpPr/>
          <p:nvPr/>
        </p:nvSpPr>
        <p:spPr>
          <a:xfrm>
            <a:off x="4132001" y="4722336"/>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Connector 15">
            <a:extLst>
              <a:ext uri="{FF2B5EF4-FFF2-40B4-BE49-F238E27FC236}">
                <a16:creationId xmlns:a16="http://schemas.microsoft.com/office/drawing/2014/main" id="{040D04A3-28F6-4A8E-8C84-7604A504D82F}"/>
              </a:ext>
            </a:extLst>
          </p:cNvPr>
          <p:cNvSpPr/>
          <p:nvPr/>
        </p:nvSpPr>
        <p:spPr>
          <a:xfrm>
            <a:off x="3990969" y="4674862"/>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Connector 16">
            <a:extLst>
              <a:ext uri="{FF2B5EF4-FFF2-40B4-BE49-F238E27FC236}">
                <a16:creationId xmlns:a16="http://schemas.microsoft.com/office/drawing/2014/main" id="{74A5C138-4E29-48FD-B07D-0D04ECF68326}"/>
              </a:ext>
            </a:extLst>
          </p:cNvPr>
          <p:cNvSpPr/>
          <p:nvPr/>
        </p:nvSpPr>
        <p:spPr>
          <a:xfrm>
            <a:off x="3852674" y="4412719"/>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Connector 17">
            <a:extLst>
              <a:ext uri="{FF2B5EF4-FFF2-40B4-BE49-F238E27FC236}">
                <a16:creationId xmlns:a16="http://schemas.microsoft.com/office/drawing/2014/main" id="{AE378652-FEE9-4604-ABC5-A7E8813719ED}"/>
              </a:ext>
            </a:extLst>
          </p:cNvPr>
          <p:cNvSpPr/>
          <p:nvPr/>
        </p:nvSpPr>
        <p:spPr>
          <a:xfrm>
            <a:off x="3698538" y="4317769"/>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lowchart: Connector 18">
            <a:extLst>
              <a:ext uri="{FF2B5EF4-FFF2-40B4-BE49-F238E27FC236}">
                <a16:creationId xmlns:a16="http://schemas.microsoft.com/office/drawing/2014/main" id="{FE40A04A-A3EA-4575-A420-C790C1190C50}"/>
              </a:ext>
            </a:extLst>
          </p:cNvPr>
          <p:cNvSpPr/>
          <p:nvPr/>
        </p:nvSpPr>
        <p:spPr>
          <a:xfrm>
            <a:off x="3097093" y="4203989"/>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Connector 19">
            <a:extLst>
              <a:ext uri="{FF2B5EF4-FFF2-40B4-BE49-F238E27FC236}">
                <a16:creationId xmlns:a16="http://schemas.microsoft.com/office/drawing/2014/main" id="{4A3CDDE2-D898-4570-A409-8673B31CD191}"/>
              </a:ext>
            </a:extLst>
          </p:cNvPr>
          <p:cNvSpPr/>
          <p:nvPr/>
        </p:nvSpPr>
        <p:spPr>
          <a:xfrm>
            <a:off x="2848008" y="4203988"/>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FDAA53F2-FCA2-47A5-AB61-424804695D25}"/>
              </a:ext>
            </a:extLst>
          </p:cNvPr>
          <p:cNvSpPr/>
          <p:nvPr/>
        </p:nvSpPr>
        <p:spPr>
          <a:xfrm>
            <a:off x="2319218" y="4203988"/>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lowchart: Connector 21">
            <a:extLst>
              <a:ext uri="{FF2B5EF4-FFF2-40B4-BE49-F238E27FC236}">
                <a16:creationId xmlns:a16="http://schemas.microsoft.com/office/drawing/2014/main" id="{13CD8086-8A13-47C9-B275-8C61D17D89B9}"/>
              </a:ext>
            </a:extLst>
          </p:cNvPr>
          <p:cNvSpPr/>
          <p:nvPr/>
        </p:nvSpPr>
        <p:spPr>
          <a:xfrm>
            <a:off x="1835179" y="4203988"/>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lowchart: Connector 23">
            <a:extLst>
              <a:ext uri="{FF2B5EF4-FFF2-40B4-BE49-F238E27FC236}">
                <a16:creationId xmlns:a16="http://schemas.microsoft.com/office/drawing/2014/main" id="{6D34B43C-E0F3-48C1-A9EB-2233EC38F92C}"/>
              </a:ext>
            </a:extLst>
          </p:cNvPr>
          <p:cNvSpPr/>
          <p:nvPr/>
        </p:nvSpPr>
        <p:spPr>
          <a:xfrm>
            <a:off x="1541038" y="4234172"/>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lowchart: Connector 24">
            <a:extLst>
              <a:ext uri="{FF2B5EF4-FFF2-40B4-BE49-F238E27FC236}">
                <a16:creationId xmlns:a16="http://schemas.microsoft.com/office/drawing/2014/main" id="{21618759-3A31-4573-95B2-E7DE27D3A252}"/>
              </a:ext>
            </a:extLst>
          </p:cNvPr>
          <p:cNvSpPr/>
          <p:nvPr/>
        </p:nvSpPr>
        <p:spPr>
          <a:xfrm>
            <a:off x="1433345" y="4234171"/>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Connector 25">
            <a:extLst>
              <a:ext uri="{FF2B5EF4-FFF2-40B4-BE49-F238E27FC236}">
                <a16:creationId xmlns:a16="http://schemas.microsoft.com/office/drawing/2014/main" id="{C735279B-963D-4584-9C25-7FA6EBC3D5BF}"/>
              </a:ext>
            </a:extLst>
          </p:cNvPr>
          <p:cNvSpPr/>
          <p:nvPr/>
        </p:nvSpPr>
        <p:spPr>
          <a:xfrm>
            <a:off x="1416496" y="4134953"/>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lowchart: Connector 26">
            <a:extLst>
              <a:ext uri="{FF2B5EF4-FFF2-40B4-BE49-F238E27FC236}">
                <a16:creationId xmlns:a16="http://schemas.microsoft.com/office/drawing/2014/main" id="{812DEBDB-1965-4C7F-8CB3-CAAE4B4C01A0}"/>
              </a:ext>
            </a:extLst>
          </p:cNvPr>
          <p:cNvSpPr/>
          <p:nvPr/>
        </p:nvSpPr>
        <p:spPr>
          <a:xfrm>
            <a:off x="1432093" y="3967760"/>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Connector 27">
            <a:extLst>
              <a:ext uri="{FF2B5EF4-FFF2-40B4-BE49-F238E27FC236}">
                <a16:creationId xmlns:a16="http://schemas.microsoft.com/office/drawing/2014/main" id="{08DA939F-A6F3-48B8-B27A-E3E84BF16171}"/>
              </a:ext>
            </a:extLst>
          </p:cNvPr>
          <p:cNvSpPr/>
          <p:nvPr/>
        </p:nvSpPr>
        <p:spPr>
          <a:xfrm>
            <a:off x="1432093" y="3854236"/>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Connector 28">
            <a:extLst>
              <a:ext uri="{FF2B5EF4-FFF2-40B4-BE49-F238E27FC236}">
                <a16:creationId xmlns:a16="http://schemas.microsoft.com/office/drawing/2014/main" id="{4603484A-F0AA-4E80-B0CF-A18613B15D88}"/>
              </a:ext>
            </a:extLst>
          </p:cNvPr>
          <p:cNvSpPr/>
          <p:nvPr/>
        </p:nvSpPr>
        <p:spPr>
          <a:xfrm>
            <a:off x="1432093" y="3654810"/>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lowchart: Connector 29">
            <a:extLst>
              <a:ext uri="{FF2B5EF4-FFF2-40B4-BE49-F238E27FC236}">
                <a16:creationId xmlns:a16="http://schemas.microsoft.com/office/drawing/2014/main" id="{CC71327F-BA8F-46F3-BB67-5F947AE87852}"/>
              </a:ext>
            </a:extLst>
          </p:cNvPr>
          <p:cNvSpPr/>
          <p:nvPr/>
        </p:nvSpPr>
        <p:spPr>
          <a:xfrm>
            <a:off x="1421010" y="3481062"/>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lowchart: Connector 30">
            <a:extLst>
              <a:ext uri="{FF2B5EF4-FFF2-40B4-BE49-F238E27FC236}">
                <a16:creationId xmlns:a16="http://schemas.microsoft.com/office/drawing/2014/main" id="{C8FD647E-7CCD-488E-9972-E75535CE7789}"/>
              </a:ext>
            </a:extLst>
          </p:cNvPr>
          <p:cNvSpPr/>
          <p:nvPr/>
        </p:nvSpPr>
        <p:spPr>
          <a:xfrm>
            <a:off x="1416496" y="3281636"/>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lowchart: Connector 31">
            <a:extLst>
              <a:ext uri="{FF2B5EF4-FFF2-40B4-BE49-F238E27FC236}">
                <a16:creationId xmlns:a16="http://schemas.microsoft.com/office/drawing/2014/main" id="{88CE947C-C328-4628-8D97-D15A2F95DF29}"/>
              </a:ext>
            </a:extLst>
          </p:cNvPr>
          <p:cNvSpPr/>
          <p:nvPr/>
        </p:nvSpPr>
        <p:spPr>
          <a:xfrm>
            <a:off x="1416496" y="3114443"/>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lowchart: Connector 32">
            <a:extLst>
              <a:ext uri="{FF2B5EF4-FFF2-40B4-BE49-F238E27FC236}">
                <a16:creationId xmlns:a16="http://schemas.microsoft.com/office/drawing/2014/main" id="{FD52A88A-142B-49EF-A508-70188E4E68D5}"/>
              </a:ext>
            </a:extLst>
          </p:cNvPr>
          <p:cNvSpPr/>
          <p:nvPr/>
        </p:nvSpPr>
        <p:spPr>
          <a:xfrm>
            <a:off x="1416496" y="2965565"/>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Flowchart: Connector 33">
            <a:extLst>
              <a:ext uri="{FF2B5EF4-FFF2-40B4-BE49-F238E27FC236}">
                <a16:creationId xmlns:a16="http://schemas.microsoft.com/office/drawing/2014/main" id="{BA67E150-5031-448E-9602-428C60F3B85F}"/>
              </a:ext>
            </a:extLst>
          </p:cNvPr>
          <p:cNvSpPr/>
          <p:nvPr/>
        </p:nvSpPr>
        <p:spPr>
          <a:xfrm>
            <a:off x="1416496" y="2816687"/>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Flowchart: Connector 34">
            <a:extLst>
              <a:ext uri="{FF2B5EF4-FFF2-40B4-BE49-F238E27FC236}">
                <a16:creationId xmlns:a16="http://schemas.microsoft.com/office/drawing/2014/main" id="{A89A6481-CB3C-4E03-93BF-4BF65753C808}"/>
              </a:ext>
            </a:extLst>
          </p:cNvPr>
          <p:cNvSpPr/>
          <p:nvPr/>
        </p:nvSpPr>
        <p:spPr>
          <a:xfrm>
            <a:off x="1242195" y="2795505"/>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lowchart: Connector 35">
            <a:extLst>
              <a:ext uri="{FF2B5EF4-FFF2-40B4-BE49-F238E27FC236}">
                <a16:creationId xmlns:a16="http://schemas.microsoft.com/office/drawing/2014/main" id="{078987F6-CCCD-4420-8A17-745EAD6411B5}"/>
              </a:ext>
            </a:extLst>
          </p:cNvPr>
          <p:cNvSpPr/>
          <p:nvPr/>
        </p:nvSpPr>
        <p:spPr>
          <a:xfrm>
            <a:off x="903303" y="2795505"/>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lowchart: Connector 36">
            <a:extLst>
              <a:ext uri="{FF2B5EF4-FFF2-40B4-BE49-F238E27FC236}">
                <a16:creationId xmlns:a16="http://schemas.microsoft.com/office/drawing/2014/main" id="{70E06E14-124A-4ABE-919F-4ADBBCFEEDD3}"/>
              </a:ext>
            </a:extLst>
          </p:cNvPr>
          <p:cNvSpPr/>
          <p:nvPr/>
        </p:nvSpPr>
        <p:spPr>
          <a:xfrm>
            <a:off x="903303" y="2566152"/>
            <a:ext cx="189898" cy="16719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Connector 37">
            <a:extLst>
              <a:ext uri="{FF2B5EF4-FFF2-40B4-BE49-F238E27FC236}">
                <a16:creationId xmlns:a16="http://schemas.microsoft.com/office/drawing/2014/main" id="{F1ABCDDE-09A4-442D-8CF8-008ECEE7F656}"/>
              </a:ext>
            </a:extLst>
          </p:cNvPr>
          <p:cNvSpPr/>
          <p:nvPr/>
        </p:nvSpPr>
        <p:spPr>
          <a:xfrm>
            <a:off x="10257835" y="4789991"/>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Connector 38">
            <a:extLst>
              <a:ext uri="{FF2B5EF4-FFF2-40B4-BE49-F238E27FC236}">
                <a16:creationId xmlns:a16="http://schemas.microsoft.com/office/drawing/2014/main" id="{D5BBA458-D330-4847-B2AD-8A81D961B811}"/>
              </a:ext>
            </a:extLst>
          </p:cNvPr>
          <p:cNvSpPr/>
          <p:nvPr/>
        </p:nvSpPr>
        <p:spPr>
          <a:xfrm>
            <a:off x="10427281" y="4789991"/>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lowchart: Connector 39">
            <a:extLst>
              <a:ext uri="{FF2B5EF4-FFF2-40B4-BE49-F238E27FC236}">
                <a16:creationId xmlns:a16="http://schemas.microsoft.com/office/drawing/2014/main" id="{6E86CD24-6E47-4867-93F0-240FC76132A6}"/>
              </a:ext>
            </a:extLst>
          </p:cNvPr>
          <p:cNvSpPr/>
          <p:nvPr/>
        </p:nvSpPr>
        <p:spPr>
          <a:xfrm>
            <a:off x="10641913" y="4789991"/>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Flowchart: Connector 40">
            <a:extLst>
              <a:ext uri="{FF2B5EF4-FFF2-40B4-BE49-F238E27FC236}">
                <a16:creationId xmlns:a16="http://schemas.microsoft.com/office/drawing/2014/main" id="{E974188B-33FA-44F2-8805-7DA54C7A63F8}"/>
              </a:ext>
            </a:extLst>
          </p:cNvPr>
          <p:cNvSpPr/>
          <p:nvPr/>
        </p:nvSpPr>
        <p:spPr>
          <a:xfrm>
            <a:off x="10980805" y="4789990"/>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Flowchart: Connector 41">
            <a:extLst>
              <a:ext uri="{FF2B5EF4-FFF2-40B4-BE49-F238E27FC236}">
                <a16:creationId xmlns:a16="http://schemas.microsoft.com/office/drawing/2014/main" id="{0CF6B69B-D614-4B59-A918-77505629D94E}"/>
              </a:ext>
            </a:extLst>
          </p:cNvPr>
          <p:cNvSpPr/>
          <p:nvPr/>
        </p:nvSpPr>
        <p:spPr>
          <a:xfrm>
            <a:off x="10067937" y="4789989"/>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Connector 42">
            <a:extLst>
              <a:ext uri="{FF2B5EF4-FFF2-40B4-BE49-F238E27FC236}">
                <a16:creationId xmlns:a16="http://schemas.microsoft.com/office/drawing/2014/main" id="{92B1E41B-859A-4C80-A7DF-B423513171B2}"/>
              </a:ext>
            </a:extLst>
          </p:cNvPr>
          <p:cNvSpPr/>
          <p:nvPr/>
        </p:nvSpPr>
        <p:spPr>
          <a:xfrm>
            <a:off x="9910462" y="4653416"/>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lowchart: Connector 43">
            <a:extLst>
              <a:ext uri="{FF2B5EF4-FFF2-40B4-BE49-F238E27FC236}">
                <a16:creationId xmlns:a16="http://schemas.microsoft.com/office/drawing/2014/main" id="{BC122B20-75C0-475B-A8C2-ADFAE778E16F}"/>
              </a:ext>
            </a:extLst>
          </p:cNvPr>
          <p:cNvSpPr/>
          <p:nvPr/>
        </p:nvSpPr>
        <p:spPr>
          <a:xfrm>
            <a:off x="9780682" y="4533697"/>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Flowchart: Connector 44">
            <a:extLst>
              <a:ext uri="{FF2B5EF4-FFF2-40B4-BE49-F238E27FC236}">
                <a16:creationId xmlns:a16="http://schemas.microsoft.com/office/drawing/2014/main" id="{81FCEC2E-004D-472C-A0C8-100D58FFD749}"/>
              </a:ext>
            </a:extLst>
          </p:cNvPr>
          <p:cNvSpPr/>
          <p:nvPr/>
        </p:nvSpPr>
        <p:spPr>
          <a:xfrm>
            <a:off x="9639650" y="4486223"/>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lowchart: Connector 45">
            <a:extLst>
              <a:ext uri="{FF2B5EF4-FFF2-40B4-BE49-F238E27FC236}">
                <a16:creationId xmlns:a16="http://schemas.microsoft.com/office/drawing/2014/main" id="{A71DB8C0-7198-4E94-8942-CA0DC1D44784}"/>
              </a:ext>
            </a:extLst>
          </p:cNvPr>
          <p:cNvSpPr/>
          <p:nvPr/>
        </p:nvSpPr>
        <p:spPr>
          <a:xfrm>
            <a:off x="9501355" y="4224080"/>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lowchart: Connector 46">
            <a:extLst>
              <a:ext uri="{FF2B5EF4-FFF2-40B4-BE49-F238E27FC236}">
                <a16:creationId xmlns:a16="http://schemas.microsoft.com/office/drawing/2014/main" id="{557A021F-6B05-4710-BC61-730E267FD6C0}"/>
              </a:ext>
            </a:extLst>
          </p:cNvPr>
          <p:cNvSpPr/>
          <p:nvPr/>
        </p:nvSpPr>
        <p:spPr>
          <a:xfrm>
            <a:off x="9347219" y="4129130"/>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Flowchart: Connector 47">
            <a:extLst>
              <a:ext uri="{FF2B5EF4-FFF2-40B4-BE49-F238E27FC236}">
                <a16:creationId xmlns:a16="http://schemas.microsoft.com/office/drawing/2014/main" id="{EBDE853B-7809-4AEA-BA92-4B12DC4B696E}"/>
              </a:ext>
            </a:extLst>
          </p:cNvPr>
          <p:cNvSpPr/>
          <p:nvPr/>
        </p:nvSpPr>
        <p:spPr>
          <a:xfrm>
            <a:off x="8745774" y="4015350"/>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Connector 48">
            <a:extLst>
              <a:ext uri="{FF2B5EF4-FFF2-40B4-BE49-F238E27FC236}">
                <a16:creationId xmlns:a16="http://schemas.microsoft.com/office/drawing/2014/main" id="{BAAA9096-0364-4318-AA21-CB6F902BA708}"/>
              </a:ext>
            </a:extLst>
          </p:cNvPr>
          <p:cNvSpPr/>
          <p:nvPr/>
        </p:nvSpPr>
        <p:spPr>
          <a:xfrm>
            <a:off x="8496689" y="4015349"/>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lowchart: Connector 49">
            <a:extLst>
              <a:ext uri="{FF2B5EF4-FFF2-40B4-BE49-F238E27FC236}">
                <a16:creationId xmlns:a16="http://schemas.microsoft.com/office/drawing/2014/main" id="{3A1274DC-6A74-4C0A-8B3A-9271A8FCF1F1}"/>
              </a:ext>
            </a:extLst>
          </p:cNvPr>
          <p:cNvSpPr/>
          <p:nvPr/>
        </p:nvSpPr>
        <p:spPr>
          <a:xfrm>
            <a:off x="7967899" y="4015349"/>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lowchart: Connector 50">
            <a:extLst>
              <a:ext uri="{FF2B5EF4-FFF2-40B4-BE49-F238E27FC236}">
                <a16:creationId xmlns:a16="http://schemas.microsoft.com/office/drawing/2014/main" id="{959E883A-0246-4018-8847-7D4CBAC64DE7}"/>
              </a:ext>
            </a:extLst>
          </p:cNvPr>
          <p:cNvSpPr/>
          <p:nvPr/>
        </p:nvSpPr>
        <p:spPr>
          <a:xfrm>
            <a:off x="7483860" y="4015349"/>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lowchart: Connector 51">
            <a:extLst>
              <a:ext uri="{FF2B5EF4-FFF2-40B4-BE49-F238E27FC236}">
                <a16:creationId xmlns:a16="http://schemas.microsoft.com/office/drawing/2014/main" id="{6B073B7F-7F02-498E-B0AB-303F69C00386}"/>
              </a:ext>
            </a:extLst>
          </p:cNvPr>
          <p:cNvSpPr/>
          <p:nvPr/>
        </p:nvSpPr>
        <p:spPr>
          <a:xfrm>
            <a:off x="7189719" y="4045533"/>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lowchart: Connector 52">
            <a:extLst>
              <a:ext uri="{FF2B5EF4-FFF2-40B4-BE49-F238E27FC236}">
                <a16:creationId xmlns:a16="http://schemas.microsoft.com/office/drawing/2014/main" id="{F20BCCF3-9E77-49B1-8A5D-9F8409AA4EB5}"/>
              </a:ext>
            </a:extLst>
          </p:cNvPr>
          <p:cNvSpPr/>
          <p:nvPr/>
        </p:nvSpPr>
        <p:spPr>
          <a:xfrm>
            <a:off x="7082026" y="4045532"/>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Connector 53">
            <a:extLst>
              <a:ext uri="{FF2B5EF4-FFF2-40B4-BE49-F238E27FC236}">
                <a16:creationId xmlns:a16="http://schemas.microsoft.com/office/drawing/2014/main" id="{F7A99842-51B7-4862-925F-24B971BAEFD5}"/>
              </a:ext>
            </a:extLst>
          </p:cNvPr>
          <p:cNvSpPr/>
          <p:nvPr/>
        </p:nvSpPr>
        <p:spPr>
          <a:xfrm>
            <a:off x="7065177" y="3946314"/>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Flowchart: Connector 54">
            <a:extLst>
              <a:ext uri="{FF2B5EF4-FFF2-40B4-BE49-F238E27FC236}">
                <a16:creationId xmlns:a16="http://schemas.microsoft.com/office/drawing/2014/main" id="{410DF74D-296D-413E-B815-1B1D7098FBC0}"/>
              </a:ext>
            </a:extLst>
          </p:cNvPr>
          <p:cNvSpPr/>
          <p:nvPr/>
        </p:nvSpPr>
        <p:spPr>
          <a:xfrm>
            <a:off x="7080774" y="3779121"/>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Flowchart: Connector 55">
            <a:extLst>
              <a:ext uri="{FF2B5EF4-FFF2-40B4-BE49-F238E27FC236}">
                <a16:creationId xmlns:a16="http://schemas.microsoft.com/office/drawing/2014/main" id="{F03FAF6D-57B0-4A14-A204-56314FED5BB3}"/>
              </a:ext>
            </a:extLst>
          </p:cNvPr>
          <p:cNvSpPr/>
          <p:nvPr/>
        </p:nvSpPr>
        <p:spPr>
          <a:xfrm>
            <a:off x="7080774" y="3665597"/>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Flowchart: Connector 56">
            <a:extLst>
              <a:ext uri="{FF2B5EF4-FFF2-40B4-BE49-F238E27FC236}">
                <a16:creationId xmlns:a16="http://schemas.microsoft.com/office/drawing/2014/main" id="{7415A8FB-3327-4A9F-8CA4-F199529BFE34}"/>
              </a:ext>
            </a:extLst>
          </p:cNvPr>
          <p:cNvSpPr/>
          <p:nvPr/>
        </p:nvSpPr>
        <p:spPr>
          <a:xfrm>
            <a:off x="7080774" y="3466171"/>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Flowchart: Connector 57">
            <a:extLst>
              <a:ext uri="{FF2B5EF4-FFF2-40B4-BE49-F238E27FC236}">
                <a16:creationId xmlns:a16="http://schemas.microsoft.com/office/drawing/2014/main" id="{BC8965AC-C15F-4181-AB97-9F8AB4640E9F}"/>
              </a:ext>
            </a:extLst>
          </p:cNvPr>
          <p:cNvSpPr/>
          <p:nvPr/>
        </p:nvSpPr>
        <p:spPr>
          <a:xfrm>
            <a:off x="7069691" y="3292423"/>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Flowchart: Connector 58">
            <a:extLst>
              <a:ext uri="{FF2B5EF4-FFF2-40B4-BE49-F238E27FC236}">
                <a16:creationId xmlns:a16="http://schemas.microsoft.com/office/drawing/2014/main" id="{B9DC1A63-8C06-4977-B073-1EACF155D2DD}"/>
              </a:ext>
            </a:extLst>
          </p:cNvPr>
          <p:cNvSpPr/>
          <p:nvPr/>
        </p:nvSpPr>
        <p:spPr>
          <a:xfrm>
            <a:off x="7065177" y="3092997"/>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Connector 59">
            <a:extLst>
              <a:ext uri="{FF2B5EF4-FFF2-40B4-BE49-F238E27FC236}">
                <a16:creationId xmlns:a16="http://schemas.microsoft.com/office/drawing/2014/main" id="{57FE8D64-DBD1-40DB-9723-AF85C3450EBC}"/>
              </a:ext>
            </a:extLst>
          </p:cNvPr>
          <p:cNvSpPr/>
          <p:nvPr/>
        </p:nvSpPr>
        <p:spPr>
          <a:xfrm>
            <a:off x="7065177" y="2925804"/>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lowchart: Connector 60">
            <a:extLst>
              <a:ext uri="{FF2B5EF4-FFF2-40B4-BE49-F238E27FC236}">
                <a16:creationId xmlns:a16="http://schemas.microsoft.com/office/drawing/2014/main" id="{BDB254F9-FDDF-41DD-A4C2-F4E1554308D1}"/>
              </a:ext>
            </a:extLst>
          </p:cNvPr>
          <p:cNvSpPr/>
          <p:nvPr/>
        </p:nvSpPr>
        <p:spPr>
          <a:xfrm>
            <a:off x="7065177" y="2776926"/>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Connector 61">
            <a:extLst>
              <a:ext uri="{FF2B5EF4-FFF2-40B4-BE49-F238E27FC236}">
                <a16:creationId xmlns:a16="http://schemas.microsoft.com/office/drawing/2014/main" id="{C33FE6B3-D3AC-48F7-862E-402683C1F350}"/>
              </a:ext>
            </a:extLst>
          </p:cNvPr>
          <p:cNvSpPr/>
          <p:nvPr/>
        </p:nvSpPr>
        <p:spPr>
          <a:xfrm>
            <a:off x="7065177" y="2628048"/>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Connector 62">
            <a:extLst>
              <a:ext uri="{FF2B5EF4-FFF2-40B4-BE49-F238E27FC236}">
                <a16:creationId xmlns:a16="http://schemas.microsoft.com/office/drawing/2014/main" id="{DA4F05CF-4261-4A08-A7EF-BD17EEC5401C}"/>
              </a:ext>
            </a:extLst>
          </p:cNvPr>
          <p:cNvSpPr/>
          <p:nvPr/>
        </p:nvSpPr>
        <p:spPr>
          <a:xfrm>
            <a:off x="6890876" y="2606866"/>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Flowchart: Connector 63">
            <a:extLst>
              <a:ext uri="{FF2B5EF4-FFF2-40B4-BE49-F238E27FC236}">
                <a16:creationId xmlns:a16="http://schemas.microsoft.com/office/drawing/2014/main" id="{384782A5-2B37-43C1-B748-A121FC2410CB}"/>
              </a:ext>
            </a:extLst>
          </p:cNvPr>
          <p:cNvSpPr/>
          <p:nvPr/>
        </p:nvSpPr>
        <p:spPr>
          <a:xfrm>
            <a:off x="6551984" y="2606866"/>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lowchart: Connector 64">
            <a:extLst>
              <a:ext uri="{FF2B5EF4-FFF2-40B4-BE49-F238E27FC236}">
                <a16:creationId xmlns:a16="http://schemas.microsoft.com/office/drawing/2014/main" id="{FC7E38D5-9276-4090-8E6A-40DFC2E268AF}"/>
              </a:ext>
            </a:extLst>
          </p:cNvPr>
          <p:cNvSpPr/>
          <p:nvPr/>
        </p:nvSpPr>
        <p:spPr>
          <a:xfrm>
            <a:off x="6551984" y="2377513"/>
            <a:ext cx="735660" cy="638763"/>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Box 66">
            <a:extLst>
              <a:ext uri="{FF2B5EF4-FFF2-40B4-BE49-F238E27FC236}">
                <a16:creationId xmlns:a16="http://schemas.microsoft.com/office/drawing/2014/main" id="{558669FF-2224-4938-9839-DB16852D9274}"/>
              </a:ext>
            </a:extLst>
          </p:cNvPr>
          <p:cNvSpPr txBox="1"/>
          <p:nvPr/>
        </p:nvSpPr>
        <p:spPr>
          <a:xfrm>
            <a:off x="838200" y="5824728"/>
            <a:ext cx="4913376" cy="369332"/>
          </a:xfrm>
          <a:prstGeom prst="rect">
            <a:avLst/>
          </a:prstGeom>
          <a:noFill/>
        </p:spPr>
        <p:txBody>
          <a:bodyPr wrap="square" rtlCol="0">
            <a:spAutoFit/>
          </a:bodyPr>
          <a:lstStyle/>
          <a:p>
            <a:r>
              <a:rPr lang="en-US" dirty="0"/>
              <a:t>Traditional ¼ mile pedestrian shed</a:t>
            </a:r>
          </a:p>
        </p:txBody>
      </p:sp>
      <p:sp>
        <p:nvSpPr>
          <p:cNvPr id="68" name="TextBox 67">
            <a:extLst>
              <a:ext uri="{FF2B5EF4-FFF2-40B4-BE49-F238E27FC236}">
                <a16:creationId xmlns:a16="http://schemas.microsoft.com/office/drawing/2014/main" id="{DB980129-26D1-4A40-9638-85FF8228D563}"/>
              </a:ext>
            </a:extLst>
          </p:cNvPr>
          <p:cNvSpPr txBox="1"/>
          <p:nvPr/>
        </p:nvSpPr>
        <p:spPr>
          <a:xfrm>
            <a:off x="6601587" y="5830998"/>
            <a:ext cx="4913376" cy="369332"/>
          </a:xfrm>
          <a:prstGeom prst="rect">
            <a:avLst/>
          </a:prstGeom>
          <a:noFill/>
        </p:spPr>
        <p:txBody>
          <a:bodyPr wrap="square" rtlCol="0">
            <a:spAutoFit/>
          </a:bodyPr>
          <a:lstStyle/>
          <a:p>
            <a:r>
              <a:rPr lang="en-US" dirty="0"/>
              <a:t>Enhanced automated taxi pedestrian shed</a:t>
            </a:r>
          </a:p>
        </p:txBody>
      </p:sp>
      <p:sp>
        <p:nvSpPr>
          <p:cNvPr id="69" name="Rectangle 68">
            <a:extLst>
              <a:ext uri="{FF2B5EF4-FFF2-40B4-BE49-F238E27FC236}">
                <a16:creationId xmlns:a16="http://schemas.microsoft.com/office/drawing/2014/main" id="{5268674E-AF70-42C8-BF44-8233ABA013D8}"/>
              </a:ext>
            </a:extLst>
          </p:cNvPr>
          <p:cNvSpPr/>
          <p:nvPr/>
        </p:nvSpPr>
        <p:spPr>
          <a:xfrm>
            <a:off x="751120" y="6333405"/>
            <a:ext cx="10597515" cy="276999"/>
          </a:xfrm>
          <a:prstGeom prst="rect">
            <a:avLst/>
          </a:prstGeom>
        </p:spPr>
        <p:txBody>
          <a:bodyPr wrap="square">
            <a:spAutoFit/>
          </a:bodyPr>
          <a:lstStyle/>
          <a:p>
            <a:pPr algn="ctr"/>
            <a:r>
              <a:rPr lang="en-US" sz="1200" dirty="0"/>
              <a:t>Modified from https://downtownvoices.org/2008/08/06/phoenix-mayor-light-rail-ceo-answer-questions-from-businesses/</a:t>
            </a:r>
          </a:p>
        </p:txBody>
      </p:sp>
    </p:spTree>
    <p:extLst>
      <p:ext uri="{BB962C8B-B14F-4D97-AF65-F5344CB8AC3E}">
        <p14:creationId xmlns:p14="http://schemas.microsoft.com/office/powerpoint/2010/main" val="3200742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9950-34D3-4FEE-9E33-997661CE73AC}"/>
              </a:ext>
            </a:extLst>
          </p:cNvPr>
          <p:cNvSpPr>
            <a:spLocks noGrp="1"/>
          </p:cNvSpPr>
          <p:nvPr>
            <p:ph type="title"/>
          </p:nvPr>
        </p:nvSpPr>
        <p:spPr/>
        <p:txBody>
          <a:bodyPr>
            <a:normAutofit/>
          </a:bodyPr>
          <a:lstStyle/>
          <a:p>
            <a:r>
              <a:rPr lang="en-US" sz="3600" b="1" dirty="0">
                <a:solidFill>
                  <a:srgbClr val="005BBF"/>
                </a:solidFill>
                <a:latin typeface="Arial Black"/>
              </a:rPr>
              <a:t>Parking</a:t>
            </a:r>
          </a:p>
        </p:txBody>
      </p:sp>
      <p:pic>
        <p:nvPicPr>
          <p:cNvPr id="4" name="Content Placeholder 3">
            <a:extLst>
              <a:ext uri="{FF2B5EF4-FFF2-40B4-BE49-F238E27FC236}">
                <a16:creationId xmlns:a16="http://schemas.microsoft.com/office/drawing/2014/main" id="{88050CB0-BAA6-4237-B5F3-9269EF0EB8FE}"/>
              </a:ext>
            </a:extLst>
          </p:cNvPr>
          <p:cNvPicPr>
            <a:picLocks noGrp="1" noChangeAspect="1"/>
          </p:cNvPicPr>
          <p:nvPr>
            <p:ph idx="1"/>
          </p:nvPr>
        </p:nvPicPr>
        <p:blipFill>
          <a:blip r:embed="rId2"/>
          <a:stretch>
            <a:fillRect/>
          </a:stretch>
        </p:blipFill>
        <p:spPr>
          <a:xfrm>
            <a:off x="943461" y="1703304"/>
            <a:ext cx="7598454" cy="4351338"/>
          </a:xfrm>
          <a:prstGeom prst="rect">
            <a:avLst/>
          </a:prstGeom>
        </p:spPr>
      </p:pic>
      <p:sp>
        <p:nvSpPr>
          <p:cNvPr id="7" name="Freeform: Shape 6">
            <a:extLst>
              <a:ext uri="{FF2B5EF4-FFF2-40B4-BE49-F238E27FC236}">
                <a16:creationId xmlns:a16="http://schemas.microsoft.com/office/drawing/2014/main" id="{3BED5B7C-1D06-49A5-ADCD-5BEC3461A510}"/>
              </a:ext>
            </a:extLst>
          </p:cNvPr>
          <p:cNvSpPr/>
          <p:nvPr/>
        </p:nvSpPr>
        <p:spPr>
          <a:xfrm>
            <a:off x="956751" y="3354805"/>
            <a:ext cx="1720516" cy="2550695"/>
          </a:xfrm>
          <a:custGeom>
            <a:avLst/>
            <a:gdLst>
              <a:gd name="connsiteX0" fmla="*/ 0 w 1720516"/>
              <a:gd name="connsiteY0" fmla="*/ 0 h 2550695"/>
              <a:gd name="connsiteX1" fmla="*/ 1179095 w 1720516"/>
              <a:gd name="connsiteY1" fmla="*/ 48127 h 2550695"/>
              <a:gd name="connsiteX2" fmla="*/ 1263316 w 1720516"/>
              <a:gd name="connsiteY2" fmla="*/ 974558 h 2550695"/>
              <a:gd name="connsiteX3" fmla="*/ 1720516 w 1720516"/>
              <a:gd name="connsiteY3" fmla="*/ 974558 h 2550695"/>
              <a:gd name="connsiteX4" fmla="*/ 1720516 w 1720516"/>
              <a:gd name="connsiteY4" fmla="*/ 1431758 h 2550695"/>
              <a:gd name="connsiteX5" fmla="*/ 890337 w 1720516"/>
              <a:gd name="connsiteY5" fmla="*/ 1407695 h 2550695"/>
              <a:gd name="connsiteX6" fmla="*/ 902369 w 1720516"/>
              <a:gd name="connsiteY6" fmla="*/ 2261937 h 2550695"/>
              <a:gd name="connsiteX7" fmla="*/ 1407695 w 1720516"/>
              <a:gd name="connsiteY7" fmla="*/ 2286000 h 2550695"/>
              <a:gd name="connsiteX8" fmla="*/ 1540042 w 1720516"/>
              <a:gd name="connsiteY8" fmla="*/ 2550695 h 2550695"/>
              <a:gd name="connsiteX9" fmla="*/ 842211 w 1720516"/>
              <a:gd name="connsiteY9" fmla="*/ 2526632 h 2550695"/>
              <a:gd name="connsiteX10" fmla="*/ 721895 w 1720516"/>
              <a:gd name="connsiteY10" fmla="*/ 2165685 h 2550695"/>
              <a:gd name="connsiteX11" fmla="*/ 60158 w 1720516"/>
              <a:gd name="connsiteY11" fmla="*/ 2069432 h 2550695"/>
              <a:gd name="connsiteX12" fmla="*/ 0 w 1720516"/>
              <a:gd name="connsiteY12" fmla="*/ 0 h 2550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516" h="2550695">
                <a:moveTo>
                  <a:pt x="0" y="0"/>
                </a:moveTo>
                <a:lnTo>
                  <a:pt x="1179095" y="48127"/>
                </a:lnTo>
                <a:lnTo>
                  <a:pt x="1263316" y="974558"/>
                </a:lnTo>
                <a:lnTo>
                  <a:pt x="1720516" y="974558"/>
                </a:lnTo>
                <a:lnTo>
                  <a:pt x="1720516" y="1431758"/>
                </a:lnTo>
                <a:lnTo>
                  <a:pt x="890337" y="1407695"/>
                </a:lnTo>
                <a:lnTo>
                  <a:pt x="902369" y="2261937"/>
                </a:lnTo>
                <a:lnTo>
                  <a:pt x="1407695" y="2286000"/>
                </a:lnTo>
                <a:lnTo>
                  <a:pt x="1540042" y="2550695"/>
                </a:lnTo>
                <a:lnTo>
                  <a:pt x="842211" y="2526632"/>
                </a:lnTo>
                <a:lnTo>
                  <a:pt x="721895" y="2165685"/>
                </a:lnTo>
                <a:lnTo>
                  <a:pt x="60158" y="2069432"/>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9AF38C55-6D68-4B4B-8831-8185C80DA066}"/>
              </a:ext>
            </a:extLst>
          </p:cNvPr>
          <p:cNvSpPr/>
          <p:nvPr/>
        </p:nvSpPr>
        <p:spPr>
          <a:xfrm>
            <a:off x="1274036" y="2033346"/>
            <a:ext cx="1878451" cy="914400"/>
          </a:xfrm>
          <a:custGeom>
            <a:avLst/>
            <a:gdLst>
              <a:gd name="connsiteX0" fmla="*/ 41376 w 1878451"/>
              <a:gd name="connsiteY0" fmla="*/ 364105 h 914400"/>
              <a:gd name="connsiteX1" fmla="*/ 248254 w 1878451"/>
              <a:gd name="connsiteY1" fmla="*/ 455131 h 914400"/>
              <a:gd name="connsiteX2" fmla="*/ 380656 w 1878451"/>
              <a:gd name="connsiteY2" fmla="*/ 66201 h 914400"/>
              <a:gd name="connsiteX3" fmla="*/ 558571 w 1878451"/>
              <a:gd name="connsiteY3" fmla="*/ 0 h 914400"/>
              <a:gd name="connsiteX4" fmla="*/ 1344706 w 1878451"/>
              <a:gd name="connsiteY4" fmla="*/ 227566 h 914400"/>
              <a:gd name="connsiteX5" fmla="*/ 1853626 w 1878451"/>
              <a:gd name="connsiteY5" fmla="*/ 219290 h 914400"/>
              <a:gd name="connsiteX6" fmla="*/ 1878451 w 1878451"/>
              <a:gd name="connsiteY6" fmla="*/ 479957 h 914400"/>
              <a:gd name="connsiteX7" fmla="*/ 1626060 w 1878451"/>
              <a:gd name="connsiteY7" fmla="*/ 521332 h 914400"/>
              <a:gd name="connsiteX8" fmla="*/ 1175066 w 1878451"/>
              <a:gd name="connsiteY8" fmla="*/ 550295 h 914400"/>
              <a:gd name="connsiteX9" fmla="*/ 1108866 w 1878451"/>
              <a:gd name="connsiteY9" fmla="*/ 914400 h 914400"/>
              <a:gd name="connsiteX10" fmla="*/ 0 w 1878451"/>
              <a:gd name="connsiteY10" fmla="*/ 463406 h 914400"/>
              <a:gd name="connsiteX11" fmla="*/ 41376 w 1878451"/>
              <a:gd name="connsiteY11" fmla="*/ 364105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78451" h="914400">
                <a:moveTo>
                  <a:pt x="41376" y="364105"/>
                </a:moveTo>
                <a:lnTo>
                  <a:pt x="248254" y="455131"/>
                </a:lnTo>
                <a:lnTo>
                  <a:pt x="380656" y="66201"/>
                </a:lnTo>
                <a:lnTo>
                  <a:pt x="558571" y="0"/>
                </a:lnTo>
                <a:lnTo>
                  <a:pt x="1344706" y="227566"/>
                </a:lnTo>
                <a:lnTo>
                  <a:pt x="1853626" y="219290"/>
                </a:lnTo>
                <a:lnTo>
                  <a:pt x="1878451" y="479957"/>
                </a:lnTo>
                <a:lnTo>
                  <a:pt x="1626060" y="521332"/>
                </a:lnTo>
                <a:lnTo>
                  <a:pt x="1175066" y="550295"/>
                </a:lnTo>
                <a:lnTo>
                  <a:pt x="1108866" y="914400"/>
                </a:lnTo>
                <a:lnTo>
                  <a:pt x="0" y="463406"/>
                </a:lnTo>
                <a:lnTo>
                  <a:pt x="41376" y="36410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53B40517-5C43-4D5C-A752-2FE0CCF685BA}"/>
              </a:ext>
            </a:extLst>
          </p:cNvPr>
          <p:cNvSpPr/>
          <p:nvPr/>
        </p:nvSpPr>
        <p:spPr>
          <a:xfrm>
            <a:off x="2817345" y="2484340"/>
            <a:ext cx="351692" cy="508919"/>
          </a:xfrm>
          <a:custGeom>
            <a:avLst/>
            <a:gdLst>
              <a:gd name="connsiteX0" fmla="*/ 86889 w 351692"/>
              <a:gd name="connsiteY0" fmla="*/ 82751 h 508919"/>
              <a:gd name="connsiteX1" fmla="*/ 78614 w 351692"/>
              <a:gd name="connsiteY1" fmla="*/ 401343 h 508919"/>
              <a:gd name="connsiteX2" fmla="*/ 227566 w 351692"/>
              <a:gd name="connsiteY2" fmla="*/ 405480 h 508919"/>
              <a:gd name="connsiteX3" fmla="*/ 256529 w 351692"/>
              <a:gd name="connsiteY3" fmla="*/ 24825 h 508919"/>
              <a:gd name="connsiteX4" fmla="*/ 351692 w 351692"/>
              <a:gd name="connsiteY4" fmla="*/ 0 h 508919"/>
              <a:gd name="connsiteX5" fmla="*/ 339280 w 351692"/>
              <a:gd name="connsiteY5" fmla="*/ 508919 h 508919"/>
              <a:gd name="connsiteX6" fmla="*/ 53788 w 351692"/>
              <a:gd name="connsiteY6" fmla="*/ 492369 h 508919"/>
              <a:gd name="connsiteX7" fmla="*/ 0 w 351692"/>
              <a:gd name="connsiteY7" fmla="*/ 302041 h 508919"/>
              <a:gd name="connsiteX8" fmla="*/ 0 w 351692"/>
              <a:gd name="connsiteY8" fmla="*/ 74476 h 508919"/>
              <a:gd name="connsiteX9" fmla="*/ 86889 w 351692"/>
              <a:gd name="connsiteY9" fmla="*/ 82751 h 50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692" h="508919">
                <a:moveTo>
                  <a:pt x="86889" y="82751"/>
                </a:moveTo>
                <a:lnTo>
                  <a:pt x="78614" y="401343"/>
                </a:lnTo>
                <a:lnTo>
                  <a:pt x="227566" y="405480"/>
                </a:lnTo>
                <a:lnTo>
                  <a:pt x="256529" y="24825"/>
                </a:lnTo>
                <a:lnTo>
                  <a:pt x="351692" y="0"/>
                </a:lnTo>
                <a:lnTo>
                  <a:pt x="339280" y="508919"/>
                </a:lnTo>
                <a:lnTo>
                  <a:pt x="53788" y="492369"/>
                </a:lnTo>
                <a:lnTo>
                  <a:pt x="0" y="302041"/>
                </a:lnTo>
                <a:lnTo>
                  <a:pt x="0" y="74476"/>
                </a:lnTo>
                <a:lnTo>
                  <a:pt x="86889" y="8275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3FAD4212-0119-4B2C-A2FE-50B31755D758}"/>
              </a:ext>
            </a:extLst>
          </p:cNvPr>
          <p:cNvSpPr/>
          <p:nvPr/>
        </p:nvSpPr>
        <p:spPr>
          <a:xfrm>
            <a:off x="3471079" y="2666392"/>
            <a:ext cx="1874313" cy="757173"/>
          </a:xfrm>
          <a:custGeom>
            <a:avLst/>
            <a:gdLst>
              <a:gd name="connsiteX0" fmla="*/ 62063 w 1874313"/>
              <a:gd name="connsiteY0" fmla="*/ 0 h 757173"/>
              <a:gd name="connsiteX1" fmla="*/ 1874313 w 1874313"/>
              <a:gd name="connsiteY1" fmla="*/ 57926 h 757173"/>
              <a:gd name="connsiteX2" fmla="*/ 1841213 w 1874313"/>
              <a:gd name="connsiteY2" fmla="*/ 757173 h 757173"/>
              <a:gd name="connsiteX3" fmla="*/ 1030252 w 1874313"/>
              <a:gd name="connsiteY3" fmla="*/ 728210 h 757173"/>
              <a:gd name="connsiteX4" fmla="*/ 0 w 1874313"/>
              <a:gd name="connsiteY4" fmla="*/ 388930 h 757173"/>
              <a:gd name="connsiteX5" fmla="*/ 62063 w 1874313"/>
              <a:gd name="connsiteY5" fmla="*/ 0 h 757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74313" h="757173">
                <a:moveTo>
                  <a:pt x="62063" y="0"/>
                </a:moveTo>
                <a:lnTo>
                  <a:pt x="1874313" y="57926"/>
                </a:lnTo>
                <a:lnTo>
                  <a:pt x="1841213" y="757173"/>
                </a:lnTo>
                <a:lnTo>
                  <a:pt x="1030252" y="728210"/>
                </a:lnTo>
                <a:lnTo>
                  <a:pt x="0" y="388930"/>
                </a:lnTo>
                <a:lnTo>
                  <a:pt x="6206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EED3A51-A360-4A7B-B8FC-18BA5C1B6DEC}"/>
              </a:ext>
            </a:extLst>
          </p:cNvPr>
          <p:cNvSpPr/>
          <p:nvPr/>
        </p:nvSpPr>
        <p:spPr>
          <a:xfrm>
            <a:off x="3381248" y="3641959"/>
            <a:ext cx="1925320" cy="2392680"/>
          </a:xfrm>
          <a:custGeom>
            <a:avLst/>
            <a:gdLst>
              <a:gd name="connsiteX0" fmla="*/ 502920 w 1925320"/>
              <a:gd name="connsiteY0" fmla="*/ 45720 h 2392680"/>
              <a:gd name="connsiteX1" fmla="*/ 467360 w 1925320"/>
              <a:gd name="connsiteY1" fmla="*/ 1884680 h 2392680"/>
              <a:gd name="connsiteX2" fmla="*/ 96520 w 1925320"/>
              <a:gd name="connsiteY2" fmla="*/ 1879600 h 2392680"/>
              <a:gd name="connsiteX3" fmla="*/ 0 w 1925320"/>
              <a:gd name="connsiteY3" fmla="*/ 2392680 h 2392680"/>
              <a:gd name="connsiteX4" fmla="*/ 518160 w 1925320"/>
              <a:gd name="connsiteY4" fmla="*/ 2372360 h 2392680"/>
              <a:gd name="connsiteX5" fmla="*/ 523240 w 1925320"/>
              <a:gd name="connsiteY5" fmla="*/ 1930400 h 2392680"/>
              <a:gd name="connsiteX6" fmla="*/ 1899920 w 1925320"/>
              <a:gd name="connsiteY6" fmla="*/ 1981200 h 2392680"/>
              <a:gd name="connsiteX7" fmla="*/ 1925320 w 1925320"/>
              <a:gd name="connsiteY7" fmla="*/ 0 h 2392680"/>
              <a:gd name="connsiteX8" fmla="*/ 502920 w 1925320"/>
              <a:gd name="connsiteY8" fmla="*/ 45720 h 239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5320" h="2392680">
                <a:moveTo>
                  <a:pt x="502920" y="45720"/>
                </a:moveTo>
                <a:lnTo>
                  <a:pt x="467360" y="1884680"/>
                </a:lnTo>
                <a:lnTo>
                  <a:pt x="96520" y="1879600"/>
                </a:lnTo>
                <a:lnTo>
                  <a:pt x="0" y="2392680"/>
                </a:lnTo>
                <a:lnTo>
                  <a:pt x="518160" y="2372360"/>
                </a:lnTo>
                <a:cubicBezTo>
                  <a:pt x="519853" y="2225040"/>
                  <a:pt x="521547" y="2077720"/>
                  <a:pt x="523240" y="1930400"/>
                </a:cubicBezTo>
                <a:lnTo>
                  <a:pt x="1899920" y="1981200"/>
                </a:lnTo>
                <a:lnTo>
                  <a:pt x="1925320" y="0"/>
                </a:lnTo>
                <a:lnTo>
                  <a:pt x="502920" y="4572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Freeform: Shape 12">
            <a:extLst>
              <a:ext uri="{FF2B5EF4-FFF2-40B4-BE49-F238E27FC236}">
                <a16:creationId xmlns:a16="http://schemas.microsoft.com/office/drawing/2014/main" id="{386FB1AA-0979-4EED-830F-A835A5CFB506}"/>
              </a:ext>
            </a:extLst>
          </p:cNvPr>
          <p:cNvSpPr/>
          <p:nvPr/>
        </p:nvSpPr>
        <p:spPr>
          <a:xfrm>
            <a:off x="5367528" y="3591159"/>
            <a:ext cx="2133600" cy="1879600"/>
          </a:xfrm>
          <a:custGeom>
            <a:avLst/>
            <a:gdLst>
              <a:gd name="connsiteX0" fmla="*/ 127000 w 2133600"/>
              <a:gd name="connsiteY0" fmla="*/ 0 h 1879600"/>
              <a:gd name="connsiteX1" fmla="*/ 426720 w 2133600"/>
              <a:gd name="connsiteY1" fmla="*/ 5080 h 1879600"/>
              <a:gd name="connsiteX2" fmla="*/ 391160 w 2133600"/>
              <a:gd name="connsiteY2" fmla="*/ 751840 h 1879600"/>
              <a:gd name="connsiteX3" fmla="*/ 949960 w 2133600"/>
              <a:gd name="connsiteY3" fmla="*/ 777240 h 1879600"/>
              <a:gd name="connsiteX4" fmla="*/ 990600 w 2133600"/>
              <a:gd name="connsiteY4" fmla="*/ 55880 h 1879600"/>
              <a:gd name="connsiteX5" fmla="*/ 1544320 w 2133600"/>
              <a:gd name="connsiteY5" fmla="*/ 60960 h 1879600"/>
              <a:gd name="connsiteX6" fmla="*/ 1524000 w 2133600"/>
              <a:gd name="connsiteY6" fmla="*/ 462280 h 1879600"/>
              <a:gd name="connsiteX7" fmla="*/ 1681480 w 2133600"/>
              <a:gd name="connsiteY7" fmla="*/ 777240 h 1879600"/>
              <a:gd name="connsiteX8" fmla="*/ 2133600 w 2133600"/>
              <a:gd name="connsiteY8" fmla="*/ 833120 h 1879600"/>
              <a:gd name="connsiteX9" fmla="*/ 2092960 w 2133600"/>
              <a:gd name="connsiteY9" fmla="*/ 1844040 h 1879600"/>
              <a:gd name="connsiteX10" fmla="*/ 568960 w 2133600"/>
              <a:gd name="connsiteY10" fmla="*/ 1752600 h 1879600"/>
              <a:gd name="connsiteX11" fmla="*/ 355600 w 2133600"/>
              <a:gd name="connsiteY11" fmla="*/ 1879600 h 1879600"/>
              <a:gd name="connsiteX12" fmla="*/ 0 w 2133600"/>
              <a:gd name="connsiteY12" fmla="*/ 1813560 h 1879600"/>
              <a:gd name="connsiteX13" fmla="*/ 127000 w 2133600"/>
              <a:gd name="connsiteY13" fmla="*/ 0 h 187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33600" h="1879600">
                <a:moveTo>
                  <a:pt x="127000" y="0"/>
                </a:moveTo>
                <a:lnTo>
                  <a:pt x="426720" y="5080"/>
                </a:lnTo>
                <a:lnTo>
                  <a:pt x="391160" y="751840"/>
                </a:lnTo>
                <a:lnTo>
                  <a:pt x="949960" y="777240"/>
                </a:lnTo>
                <a:lnTo>
                  <a:pt x="990600" y="55880"/>
                </a:lnTo>
                <a:lnTo>
                  <a:pt x="1544320" y="60960"/>
                </a:lnTo>
                <a:lnTo>
                  <a:pt x="1524000" y="462280"/>
                </a:lnTo>
                <a:lnTo>
                  <a:pt x="1681480" y="777240"/>
                </a:lnTo>
                <a:lnTo>
                  <a:pt x="2133600" y="833120"/>
                </a:lnTo>
                <a:lnTo>
                  <a:pt x="2092960" y="1844040"/>
                </a:lnTo>
                <a:lnTo>
                  <a:pt x="568960" y="1752600"/>
                </a:lnTo>
                <a:lnTo>
                  <a:pt x="355600" y="1879600"/>
                </a:lnTo>
                <a:lnTo>
                  <a:pt x="0" y="1813560"/>
                </a:lnTo>
                <a:lnTo>
                  <a:pt x="12700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Shape 13">
            <a:extLst>
              <a:ext uri="{FF2B5EF4-FFF2-40B4-BE49-F238E27FC236}">
                <a16:creationId xmlns:a16="http://schemas.microsoft.com/office/drawing/2014/main" id="{243C73E3-5727-496B-8DED-0F89BF18EAB2}"/>
              </a:ext>
            </a:extLst>
          </p:cNvPr>
          <p:cNvSpPr/>
          <p:nvPr/>
        </p:nvSpPr>
        <p:spPr>
          <a:xfrm>
            <a:off x="7099808" y="3657199"/>
            <a:ext cx="1320800" cy="508000"/>
          </a:xfrm>
          <a:custGeom>
            <a:avLst/>
            <a:gdLst>
              <a:gd name="connsiteX0" fmla="*/ 60960 w 1320800"/>
              <a:gd name="connsiteY0" fmla="*/ 0 h 508000"/>
              <a:gd name="connsiteX1" fmla="*/ 848360 w 1320800"/>
              <a:gd name="connsiteY1" fmla="*/ 55880 h 508000"/>
              <a:gd name="connsiteX2" fmla="*/ 883920 w 1320800"/>
              <a:gd name="connsiteY2" fmla="*/ 370840 h 508000"/>
              <a:gd name="connsiteX3" fmla="*/ 1320800 w 1320800"/>
              <a:gd name="connsiteY3" fmla="*/ 416560 h 508000"/>
              <a:gd name="connsiteX4" fmla="*/ 1320800 w 1320800"/>
              <a:gd name="connsiteY4" fmla="*/ 508000 h 508000"/>
              <a:gd name="connsiteX5" fmla="*/ 157480 w 1320800"/>
              <a:gd name="connsiteY5" fmla="*/ 457200 h 508000"/>
              <a:gd name="connsiteX6" fmla="*/ 0 w 1320800"/>
              <a:gd name="connsiteY6" fmla="*/ 289560 h 508000"/>
              <a:gd name="connsiteX7" fmla="*/ 60960 w 1320800"/>
              <a:gd name="connsiteY7" fmla="*/ 0 h 5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800" h="508000">
                <a:moveTo>
                  <a:pt x="60960" y="0"/>
                </a:moveTo>
                <a:lnTo>
                  <a:pt x="848360" y="55880"/>
                </a:lnTo>
                <a:lnTo>
                  <a:pt x="883920" y="370840"/>
                </a:lnTo>
                <a:lnTo>
                  <a:pt x="1320800" y="416560"/>
                </a:lnTo>
                <a:lnTo>
                  <a:pt x="1320800" y="508000"/>
                </a:lnTo>
                <a:lnTo>
                  <a:pt x="157480" y="457200"/>
                </a:lnTo>
                <a:lnTo>
                  <a:pt x="0" y="289560"/>
                </a:lnTo>
                <a:lnTo>
                  <a:pt x="6096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DCC470C1-EFE2-44E1-B084-61944303228C}"/>
              </a:ext>
            </a:extLst>
          </p:cNvPr>
          <p:cNvSpPr/>
          <p:nvPr/>
        </p:nvSpPr>
        <p:spPr>
          <a:xfrm>
            <a:off x="7023608" y="2610719"/>
            <a:ext cx="1488440" cy="899160"/>
          </a:xfrm>
          <a:custGeom>
            <a:avLst/>
            <a:gdLst>
              <a:gd name="connsiteX0" fmla="*/ 0 w 1488440"/>
              <a:gd name="connsiteY0" fmla="*/ 579120 h 899160"/>
              <a:gd name="connsiteX1" fmla="*/ 782320 w 1488440"/>
              <a:gd name="connsiteY1" fmla="*/ 579120 h 899160"/>
              <a:gd name="connsiteX2" fmla="*/ 802640 w 1488440"/>
              <a:gd name="connsiteY2" fmla="*/ 731520 h 899160"/>
              <a:gd name="connsiteX3" fmla="*/ 1158240 w 1488440"/>
              <a:gd name="connsiteY3" fmla="*/ 706120 h 899160"/>
              <a:gd name="connsiteX4" fmla="*/ 1158240 w 1488440"/>
              <a:gd name="connsiteY4" fmla="*/ 0 h 899160"/>
              <a:gd name="connsiteX5" fmla="*/ 1488440 w 1488440"/>
              <a:gd name="connsiteY5" fmla="*/ 20320 h 899160"/>
              <a:gd name="connsiteX6" fmla="*/ 1417320 w 1488440"/>
              <a:gd name="connsiteY6" fmla="*/ 899160 h 899160"/>
              <a:gd name="connsiteX7" fmla="*/ 35560 w 1488440"/>
              <a:gd name="connsiteY7" fmla="*/ 843280 h 899160"/>
              <a:gd name="connsiteX8" fmla="*/ 0 w 1488440"/>
              <a:gd name="connsiteY8" fmla="*/ 579120 h 899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0" h="899160">
                <a:moveTo>
                  <a:pt x="0" y="579120"/>
                </a:moveTo>
                <a:lnTo>
                  <a:pt x="782320" y="579120"/>
                </a:lnTo>
                <a:lnTo>
                  <a:pt x="802640" y="731520"/>
                </a:lnTo>
                <a:lnTo>
                  <a:pt x="1158240" y="706120"/>
                </a:lnTo>
                <a:lnTo>
                  <a:pt x="1158240" y="0"/>
                </a:lnTo>
                <a:lnTo>
                  <a:pt x="1488440" y="20320"/>
                </a:lnTo>
                <a:lnTo>
                  <a:pt x="1417320" y="899160"/>
                </a:lnTo>
                <a:lnTo>
                  <a:pt x="35560" y="843280"/>
                </a:lnTo>
                <a:lnTo>
                  <a:pt x="0" y="57912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378A2199-4674-4507-BE68-7003FF81CAB8}"/>
              </a:ext>
            </a:extLst>
          </p:cNvPr>
          <p:cNvSpPr txBox="1"/>
          <p:nvPr/>
        </p:nvSpPr>
        <p:spPr>
          <a:xfrm>
            <a:off x="9182287" y="3281249"/>
            <a:ext cx="2075688" cy="646331"/>
          </a:xfrm>
          <a:prstGeom prst="rect">
            <a:avLst/>
          </a:prstGeom>
          <a:noFill/>
        </p:spPr>
        <p:txBody>
          <a:bodyPr wrap="square" rtlCol="0">
            <a:spAutoFit/>
          </a:bodyPr>
          <a:lstStyle/>
          <a:p>
            <a:r>
              <a:rPr lang="en-US" dirty="0"/>
              <a:t>What would you do with all that space?</a:t>
            </a:r>
          </a:p>
        </p:txBody>
      </p:sp>
    </p:spTree>
    <p:extLst>
      <p:ext uri="{BB962C8B-B14F-4D97-AF65-F5344CB8AC3E}">
        <p14:creationId xmlns:p14="http://schemas.microsoft.com/office/powerpoint/2010/main" val="14971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18CDE-229A-4D7B-B7FC-A6CF875E8961}"/>
              </a:ext>
            </a:extLst>
          </p:cNvPr>
          <p:cNvSpPr>
            <a:spLocks noGrp="1"/>
          </p:cNvSpPr>
          <p:nvPr>
            <p:ph type="title"/>
          </p:nvPr>
        </p:nvSpPr>
        <p:spPr>
          <a:xfrm>
            <a:off x="1625521" y="502527"/>
            <a:ext cx="8551489" cy="999699"/>
          </a:xfrm>
        </p:spPr>
        <p:txBody>
          <a:bodyPr>
            <a:noAutofit/>
          </a:bodyPr>
          <a:lstStyle/>
          <a:p>
            <a:r>
              <a:rPr lang="en-US" sz="3600" b="1" dirty="0">
                <a:solidFill>
                  <a:srgbClr val="005BBF"/>
                </a:solidFill>
                <a:latin typeface="Arial Black"/>
              </a:rPr>
              <a:t>Levels of Autonomous Vehicles</a:t>
            </a:r>
          </a:p>
        </p:txBody>
      </p:sp>
      <p:sp>
        <p:nvSpPr>
          <p:cNvPr id="4" name="Slide Number Placeholder 3">
            <a:extLst>
              <a:ext uri="{FF2B5EF4-FFF2-40B4-BE49-F238E27FC236}">
                <a16:creationId xmlns:a16="http://schemas.microsoft.com/office/drawing/2014/main" id="{F055B8E7-5213-4B98-B1CF-4970B39F1F72}"/>
              </a:ext>
            </a:extLst>
          </p:cNvPr>
          <p:cNvSpPr>
            <a:spLocks noGrp="1"/>
          </p:cNvSpPr>
          <p:nvPr>
            <p:ph type="sldNum" sz="quarter" idx="12"/>
          </p:nvPr>
        </p:nvSpPr>
        <p:spPr/>
        <p:txBody>
          <a:bodyPr/>
          <a:lstStyle/>
          <a:p>
            <a:fld id="{D2309A7F-DA4F-7A48-BA9F-1ADD0F1A3EFA}" type="slidenum">
              <a:rPr lang="en-US" smtClean="0"/>
              <a:pPr/>
              <a:t>14</a:t>
            </a:fld>
            <a:endParaRPr lang="en-US" dirty="0"/>
          </a:p>
        </p:txBody>
      </p:sp>
      <p:pic>
        <p:nvPicPr>
          <p:cNvPr id="3" name="Picture 2">
            <a:extLst>
              <a:ext uri="{FF2B5EF4-FFF2-40B4-BE49-F238E27FC236}">
                <a16:creationId xmlns:a16="http://schemas.microsoft.com/office/drawing/2014/main" id="{B504F30D-C1E4-40FD-A9AC-CD9DF8E93CC1}"/>
              </a:ext>
            </a:extLst>
          </p:cNvPr>
          <p:cNvPicPr>
            <a:picLocks noChangeAspect="1"/>
          </p:cNvPicPr>
          <p:nvPr/>
        </p:nvPicPr>
        <p:blipFill>
          <a:blip r:embed="rId2"/>
          <a:stretch>
            <a:fillRect/>
          </a:stretch>
        </p:blipFill>
        <p:spPr>
          <a:xfrm>
            <a:off x="1525078" y="1494244"/>
            <a:ext cx="8651932" cy="4870088"/>
          </a:xfrm>
          <a:prstGeom prst="rect">
            <a:avLst/>
          </a:prstGeom>
        </p:spPr>
      </p:pic>
      <p:sp>
        <p:nvSpPr>
          <p:cNvPr id="5" name="TextBox 4">
            <a:extLst>
              <a:ext uri="{FF2B5EF4-FFF2-40B4-BE49-F238E27FC236}">
                <a16:creationId xmlns:a16="http://schemas.microsoft.com/office/drawing/2014/main" id="{69C43D9C-08B3-414C-BFF1-FEEA1DBEEB58}"/>
              </a:ext>
            </a:extLst>
          </p:cNvPr>
          <p:cNvSpPr txBox="1"/>
          <p:nvPr/>
        </p:nvSpPr>
        <p:spPr>
          <a:xfrm>
            <a:off x="3174921" y="6364332"/>
            <a:ext cx="5986012" cy="369332"/>
          </a:xfrm>
          <a:prstGeom prst="rect">
            <a:avLst/>
          </a:prstGeom>
          <a:noFill/>
        </p:spPr>
        <p:txBody>
          <a:bodyPr wrap="square" rtlCol="0">
            <a:spAutoFit/>
          </a:bodyPr>
          <a:lstStyle/>
          <a:p>
            <a:pPr lvl="0"/>
            <a:r>
              <a:rPr lang="en-US" sz="900" dirty="0">
                <a:solidFill>
                  <a:srgbClr val="000000"/>
                </a:solidFill>
                <a:latin typeface="Calibri" panose="020F0502020204030204" pitchFamily="34" charset="0"/>
                <a:cs typeface="Calibri" panose="020F0502020204030204" pitchFamily="34" charset="0"/>
              </a:rPr>
              <a:t>Commission on the Future of Transportation in the Commonwealth. (2018). Looking at 2040 Update &amp; Input. </a:t>
            </a:r>
            <a:r>
              <a:rPr lang="en-US" sz="900" u="sng" dirty="0">
                <a:solidFill>
                  <a:srgbClr val="000000"/>
                </a:solidFill>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https://www.mass.gov/doc/massdot-looking-at-2040-update-and-input-9122018</a:t>
            </a:r>
            <a:endParaRPr lang="en-US" sz="9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7127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86EAFB-B509-427A-8767-B32A078BB527}"/>
              </a:ext>
            </a:extLst>
          </p:cNvPr>
          <p:cNvSpPr>
            <a:spLocks noGrp="1"/>
          </p:cNvSpPr>
          <p:nvPr>
            <p:ph type="title"/>
          </p:nvPr>
        </p:nvSpPr>
        <p:spPr>
          <a:xfrm>
            <a:off x="838200" y="365125"/>
            <a:ext cx="10640438" cy="1325563"/>
          </a:xfrm>
        </p:spPr>
        <p:txBody>
          <a:bodyPr>
            <a:normAutofit/>
          </a:bodyPr>
          <a:lstStyle/>
          <a:p>
            <a:r>
              <a:rPr lang="en-US" sz="3600" dirty="0">
                <a:solidFill>
                  <a:srgbClr val="005BBF"/>
                </a:solidFill>
                <a:latin typeface="Arial Black"/>
              </a:rPr>
              <a:t>Driving Complexity</a:t>
            </a:r>
          </a:p>
        </p:txBody>
      </p:sp>
      <p:sp>
        <p:nvSpPr>
          <p:cNvPr id="6" name="Rectangle 5">
            <a:extLst>
              <a:ext uri="{FF2B5EF4-FFF2-40B4-BE49-F238E27FC236}">
                <a16:creationId xmlns:a16="http://schemas.microsoft.com/office/drawing/2014/main" id="{9A68FA0E-211F-43DD-AFD0-E53774DEBB09}"/>
              </a:ext>
            </a:extLst>
          </p:cNvPr>
          <p:cNvSpPr/>
          <p:nvPr/>
        </p:nvSpPr>
        <p:spPr>
          <a:xfrm>
            <a:off x="8035925" y="5859532"/>
            <a:ext cx="4156075" cy="738664"/>
          </a:xfrm>
          <a:prstGeom prst="rect">
            <a:avLst/>
          </a:prstGeom>
        </p:spPr>
        <p:txBody>
          <a:bodyPr wrap="square">
            <a:spAutoFit/>
          </a:bodyPr>
          <a:lstStyle/>
          <a:p>
            <a:r>
              <a:rPr lang="en-US" sz="1400" dirty="0"/>
              <a:t>Modified from: </a:t>
            </a:r>
            <a:r>
              <a:rPr lang="en-US" sz="1400" dirty="0" err="1"/>
              <a:t>Dokic</a:t>
            </a:r>
            <a:r>
              <a:rPr lang="en-US" sz="1400" dirty="0"/>
              <a:t>, </a:t>
            </a:r>
            <a:r>
              <a:rPr lang="en-US" sz="1400" dirty="0" err="1"/>
              <a:t>Jadranka</a:t>
            </a:r>
            <a:r>
              <a:rPr lang="en-US" sz="1400" dirty="0"/>
              <a:t> &amp; Müller, </a:t>
            </a:r>
            <a:r>
              <a:rPr lang="en-US" sz="1400" dirty="0" err="1"/>
              <a:t>Beate</a:t>
            </a:r>
            <a:r>
              <a:rPr lang="en-US" sz="1400" dirty="0"/>
              <a:t> &amp; Meyer, </a:t>
            </a:r>
            <a:r>
              <a:rPr lang="en-US" sz="1400" dirty="0" err="1"/>
              <a:t>Gereon</a:t>
            </a:r>
            <a:r>
              <a:rPr lang="en-US" sz="1400" dirty="0"/>
              <a:t>. (2015). European Roadmap Smart Systems for Automated Driving. </a:t>
            </a:r>
          </a:p>
        </p:txBody>
      </p:sp>
      <p:grpSp>
        <p:nvGrpSpPr>
          <p:cNvPr id="7" name="Group 6">
            <a:extLst>
              <a:ext uri="{FF2B5EF4-FFF2-40B4-BE49-F238E27FC236}">
                <a16:creationId xmlns:a16="http://schemas.microsoft.com/office/drawing/2014/main" id="{E66E1BD6-C22B-4A54-82BD-D1E2E6D72F68}"/>
              </a:ext>
            </a:extLst>
          </p:cNvPr>
          <p:cNvGrpSpPr/>
          <p:nvPr/>
        </p:nvGrpSpPr>
        <p:grpSpPr>
          <a:xfrm>
            <a:off x="1579983" y="1787546"/>
            <a:ext cx="6178615" cy="4637596"/>
            <a:chOff x="1596916" y="1855279"/>
            <a:chExt cx="6178615" cy="4637596"/>
          </a:xfrm>
        </p:grpSpPr>
        <p:pic>
          <p:nvPicPr>
            <p:cNvPr id="8" name="Picture 7">
              <a:extLst>
                <a:ext uri="{FF2B5EF4-FFF2-40B4-BE49-F238E27FC236}">
                  <a16:creationId xmlns:a16="http://schemas.microsoft.com/office/drawing/2014/main" id="{66274CBF-A89C-490E-B8D0-ACCB3A34A476}"/>
                </a:ext>
              </a:extLst>
            </p:cNvPr>
            <p:cNvPicPr>
              <a:picLocks noChangeAspect="1"/>
            </p:cNvPicPr>
            <p:nvPr/>
          </p:nvPicPr>
          <p:blipFill>
            <a:blip r:embed="rId2"/>
            <a:stretch>
              <a:fillRect/>
            </a:stretch>
          </p:blipFill>
          <p:spPr>
            <a:xfrm>
              <a:off x="1596916" y="1855279"/>
              <a:ext cx="6178615" cy="4637596"/>
            </a:xfrm>
            <a:prstGeom prst="rect">
              <a:avLst/>
            </a:prstGeom>
          </p:spPr>
        </p:pic>
        <p:grpSp>
          <p:nvGrpSpPr>
            <p:cNvPr id="9" name="Group 8">
              <a:extLst>
                <a:ext uri="{FF2B5EF4-FFF2-40B4-BE49-F238E27FC236}">
                  <a16:creationId xmlns:a16="http://schemas.microsoft.com/office/drawing/2014/main" id="{63E883A3-FB10-4133-8099-8C39A20AE6FB}"/>
                </a:ext>
              </a:extLst>
            </p:cNvPr>
            <p:cNvGrpSpPr/>
            <p:nvPr/>
          </p:nvGrpSpPr>
          <p:grpSpPr>
            <a:xfrm>
              <a:off x="3007783" y="2854878"/>
              <a:ext cx="3905250" cy="2730331"/>
              <a:chOff x="3007783" y="2854878"/>
              <a:chExt cx="3905250" cy="2730331"/>
            </a:xfrm>
          </p:grpSpPr>
          <p:sp>
            <p:nvSpPr>
              <p:cNvPr id="10" name="Rectangle 9">
                <a:extLst>
                  <a:ext uri="{FF2B5EF4-FFF2-40B4-BE49-F238E27FC236}">
                    <a16:creationId xmlns:a16="http://schemas.microsoft.com/office/drawing/2014/main" id="{F90D4CCA-0F5A-4570-B04C-79FF2D266163}"/>
                  </a:ext>
                </a:extLst>
              </p:cNvPr>
              <p:cNvSpPr/>
              <p:nvPr/>
            </p:nvSpPr>
            <p:spPr>
              <a:xfrm>
                <a:off x="4874683" y="2928905"/>
                <a:ext cx="400050" cy="190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7065B02-9016-4098-80EE-7C3E7AC45A4B}"/>
                  </a:ext>
                </a:extLst>
              </p:cNvPr>
              <p:cNvSpPr txBox="1"/>
              <p:nvPr/>
            </p:nvSpPr>
            <p:spPr>
              <a:xfrm>
                <a:off x="4893733" y="2854878"/>
                <a:ext cx="482600" cy="338554"/>
              </a:xfrm>
              <a:prstGeom prst="rect">
                <a:avLst/>
              </a:prstGeom>
              <a:noFill/>
            </p:spPr>
            <p:txBody>
              <a:bodyPr wrap="square" rtlCol="0">
                <a:spAutoFit/>
              </a:bodyPr>
              <a:lstStyle/>
              <a:p>
                <a:r>
                  <a:rPr lang="en-US" sz="1600" dirty="0"/>
                  <a:t>4</a:t>
                </a:r>
                <a:r>
                  <a:rPr lang="en-US" sz="1600" baseline="30000" dirty="0"/>
                  <a:t>th</a:t>
                </a:r>
                <a:r>
                  <a:rPr lang="en-US" sz="1600" dirty="0"/>
                  <a:t> </a:t>
                </a:r>
              </a:p>
            </p:txBody>
          </p:sp>
          <p:sp>
            <p:nvSpPr>
              <p:cNvPr id="12" name="Rectangle 11">
                <a:extLst>
                  <a:ext uri="{FF2B5EF4-FFF2-40B4-BE49-F238E27FC236}">
                    <a16:creationId xmlns:a16="http://schemas.microsoft.com/office/drawing/2014/main" id="{F0FC4862-812F-4BDF-BB4A-07A9BCDB0BE8}"/>
                  </a:ext>
                </a:extLst>
              </p:cNvPr>
              <p:cNvSpPr/>
              <p:nvPr/>
            </p:nvSpPr>
            <p:spPr>
              <a:xfrm>
                <a:off x="6411383" y="3817905"/>
                <a:ext cx="40005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E0571FB-CD02-4D63-A286-2199006372C6}"/>
                  </a:ext>
                </a:extLst>
              </p:cNvPr>
              <p:cNvSpPr txBox="1"/>
              <p:nvPr/>
            </p:nvSpPr>
            <p:spPr>
              <a:xfrm>
                <a:off x="6430433" y="3743878"/>
                <a:ext cx="482600" cy="338554"/>
              </a:xfrm>
              <a:prstGeom prst="rect">
                <a:avLst/>
              </a:prstGeom>
              <a:noFill/>
            </p:spPr>
            <p:txBody>
              <a:bodyPr wrap="square" rtlCol="0">
                <a:spAutoFit/>
              </a:bodyPr>
              <a:lstStyle/>
              <a:p>
                <a:r>
                  <a:rPr lang="en-US" sz="1600" dirty="0"/>
                  <a:t>3</a:t>
                </a:r>
                <a:r>
                  <a:rPr lang="en-US" sz="1600" baseline="30000" dirty="0"/>
                  <a:t>rd</a:t>
                </a:r>
                <a:r>
                  <a:rPr lang="en-US" sz="1600" dirty="0"/>
                  <a:t>  </a:t>
                </a:r>
              </a:p>
            </p:txBody>
          </p:sp>
          <p:sp>
            <p:nvSpPr>
              <p:cNvPr id="14" name="Rectangle 13">
                <a:extLst>
                  <a:ext uri="{FF2B5EF4-FFF2-40B4-BE49-F238E27FC236}">
                    <a16:creationId xmlns:a16="http://schemas.microsoft.com/office/drawing/2014/main" id="{B1D622CE-3925-483F-9ADF-38C9E96A4C79}"/>
                  </a:ext>
                </a:extLst>
              </p:cNvPr>
              <p:cNvSpPr/>
              <p:nvPr/>
            </p:nvSpPr>
            <p:spPr>
              <a:xfrm>
                <a:off x="5598583" y="5037105"/>
                <a:ext cx="40005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0271446-6F67-45B1-A43B-D5B876AFD58B}"/>
                  </a:ext>
                </a:extLst>
              </p:cNvPr>
              <p:cNvSpPr txBox="1"/>
              <p:nvPr/>
            </p:nvSpPr>
            <p:spPr>
              <a:xfrm>
                <a:off x="5617633" y="4963078"/>
                <a:ext cx="482600" cy="338554"/>
              </a:xfrm>
              <a:prstGeom prst="rect">
                <a:avLst/>
              </a:prstGeom>
              <a:noFill/>
            </p:spPr>
            <p:txBody>
              <a:bodyPr wrap="square" rtlCol="0">
                <a:spAutoFit/>
              </a:bodyPr>
              <a:lstStyle/>
              <a:p>
                <a:r>
                  <a:rPr lang="en-US" sz="1600" dirty="0"/>
                  <a:t>2</a:t>
                </a:r>
                <a:r>
                  <a:rPr lang="en-US" sz="1600" baseline="30000" dirty="0"/>
                  <a:t>nd</a:t>
                </a:r>
                <a:r>
                  <a:rPr lang="en-US" sz="1600" dirty="0"/>
                  <a:t>  </a:t>
                </a:r>
              </a:p>
            </p:txBody>
          </p:sp>
          <p:sp>
            <p:nvSpPr>
              <p:cNvPr id="16" name="Rectangle 15">
                <a:extLst>
                  <a:ext uri="{FF2B5EF4-FFF2-40B4-BE49-F238E27FC236}">
                    <a16:creationId xmlns:a16="http://schemas.microsoft.com/office/drawing/2014/main" id="{06F6793E-020F-4AE7-8475-FDDAABA0E0A3}"/>
                  </a:ext>
                </a:extLst>
              </p:cNvPr>
              <p:cNvSpPr/>
              <p:nvPr/>
            </p:nvSpPr>
            <p:spPr>
              <a:xfrm>
                <a:off x="3007783" y="5320682"/>
                <a:ext cx="400050" cy="190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7932F9B-56D3-485A-899A-E19A5F27E41F}"/>
                  </a:ext>
                </a:extLst>
              </p:cNvPr>
              <p:cNvSpPr txBox="1"/>
              <p:nvPr/>
            </p:nvSpPr>
            <p:spPr>
              <a:xfrm>
                <a:off x="3026833" y="5246655"/>
                <a:ext cx="482600" cy="338554"/>
              </a:xfrm>
              <a:prstGeom prst="rect">
                <a:avLst/>
              </a:prstGeom>
              <a:noFill/>
            </p:spPr>
            <p:txBody>
              <a:bodyPr wrap="square" rtlCol="0">
                <a:spAutoFit/>
              </a:bodyPr>
              <a:lstStyle/>
              <a:p>
                <a:r>
                  <a:rPr lang="en-US" sz="1600" dirty="0"/>
                  <a:t>1</a:t>
                </a:r>
                <a:r>
                  <a:rPr lang="en-US" sz="1600" baseline="30000" dirty="0"/>
                  <a:t>st</a:t>
                </a:r>
                <a:r>
                  <a:rPr lang="en-US" sz="1600" dirty="0"/>
                  <a:t> </a:t>
                </a:r>
              </a:p>
            </p:txBody>
          </p:sp>
        </p:grpSp>
      </p:grpSp>
    </p:spTree>
    <p:extLst>
      <p:ext uri="{BB962C8B-B14F-4D97-AF65-F5344CB8AC3E}">
        <p14:creationId xmlns:p14="http://schemas.microsoft.com/office/powerpoint/2010/main" val="27471209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1E1F-782E-4FD3-AA55-44D36964B250}"/>
              </a:ext>
            </a:extLst>
          </p:cNvPr>
          <p:cNvSpPr>
            <a:spLocks noGrp="1"/>
          </p:cNvSpPr>
          <p:nvPr>
            <p:ph type="title"/>
          </p:nvPr>
        </p:nvSpPr>
        <p:spPr>
          <a:xfrm>
            <a:off x="2161004" y="89587"/>
            <a:ext cx="7544971" cy="1325563"/>
          </a:xfrm>
        </p:spPr>
        <p:txBody>
          <a:bodyPr>
            <a:normAutofit/>
          </a:bodyPr>
          <a:lstStyle/>
          <a:p>
            <a:pPr algn="ctr"/>
            <a:r>
              <a:rPr lang="en-US" sz="4000" b="1" dirty="0">
                <a:solidFill>
                  <a:srgbClr val="053EA9"/>
                </a:solidFill>
                <a:latin typeface="Arial Black" panose="020B0A04020102020204" pitchFamily="34" charset="0"/>
                <a:cs typeface="Gotham Condensed Bold"/>
              </a:rPr>
              <a:t>Deployment Timeline</a:t>
            </a:r>
            <a:endParaRPr lang="en-US" sz="4000" dirty="0">
              <a:latin typeface="Arial Black" panose="020B0A04020102020204" pitchFamily="34" charset="0"/>
            </a:endParaRPr>
          </a:p>
        </p:txBody>
      </p:sp>
      <p:sp>
        <p:nvSpPr>
          <p:cNvPr id="13" name="TextBox 12">
            <a:extLst>
              <a:ext uri="{FF2B5EF4-FFF2-40B4-BE49-F238E27FC236}">
                <a16:creationId xmlns:a16="http://schemas.microsoft.com/office/drawing/2014/main" id="{E65F5F4C-2EFC-4C2A-815F-2F158476122F}"/>
              </a:ext>
            </a:extLst>
          </p:cNvPr>
          <p:cNvSpPr txBox="1"/>
          <p:nvPr/>
        </p:nvSpPr>
        <p:spPr>
          <a:xfrm>
            <a:off x="9273756" y="1297514"/>
            <a:ext cx="320641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Maintenance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Planning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D812C0"/>
                </a:solidFill>
                <a:effectLst/>
                <a:uLnTx/>
                <a:uFillTx/>
                <a:latin typeface="Century Gothic" panose="020B0502020202020204" pitchFamily="34" charset="0"/>
                <a:ea typeface="+mn-ea"/>
                <a:cs typeface="+mn-cs"/>
              </a:rPr>
              <a:t>Operations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C000">
                    <a:lumMod val="75000"/>
                  </a:srgbClr>
                </a:solidFill>
                <a:effectLst/>
                <a:uLnTx/>
                <a:uFillTx/>
                <a:latin typeface="Century Gothic" panose="020B0502020202020204" pitchFamily="34" charset="0"/>
                <a:ea typeface="+mn-ea"/>
                <a:cs typeface="+mn-cs"/>
              </a:rPr>
              <a:t>Legislation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lumMod val="75000"/>
                  </a:srgbClr>
                </a:solidFill>
                <a:effectLst/>
                <a:uLnTx/>
                <a:uFillTx/>
                <a:latin typeface="Century Gothic" panose="020B0502020202020204" pitchFamily="34" charset="0"/>
                <a:ea typeface="+mn-ea"/>
                <a:cs typeface="+mn-cs"/>
              </a:rPr>
              <a:t>Design</a:t>
            </a:r>
          </a:p>
        </p:txBody>
      </p:sp>
      <p:grpSp>
        <p:nvGrpSpPr>
          <p:cNvPr id="19" name="Group 18">
            <a:extLst>
              <a:ext uri="{FF2B5EF4-FFF2-40B4-BE49-F238E27FC236}">
                <a16:creationId xmlns:a16="http://schemas.microsoft.com/office/drawing/2014/main" id="{CCA2FF7D-32CE-46A0-8386-F78A07DFFA21}"/>
              </a:ext>
            </a:extLst>
          </p:cNvPr>
          <p:cNvGrpSpPr/>
          <p:nvPr/>
        </p:nvGrpSpPr>
        <p:grpSpPr>
          <a:xfrm>
            <a:off x="1848834" y="1629101"/>
            <a:ext cx="1373604" cy="878009"/>
            <a:chOff x="1246269" y="1088753"/>
            <a:chExt cx="1373604" cy="878009"/>
          </a:xfrm>
          <a:noFill/>
        </p:grpSpPr>
        <p:sp>
          <p:nvSpPr>
            <p:cNvPr id="17" name="Arrow: Right 16">
              <a:extLst>
                <a:ext uri="{FF2B5EF4-FFF2-40B4-BE49-F238E27FC236}">
                  <a16:creationId xmlns:a16="http://schemas.microsoft.com/office/drawing/2014/main" id="{6771E7AE-2A20-476F-A07F-446B8E1B1CB0}"/>
                </a:ext>
              </a:extLst>
            </p:cNvPr>
            <p:cNvSpPr/>
            <p:nvPr/>
          </p:nvSpPr>
          <p:spPr>
            <a:xfrm>
              <a:off x="1246269" y="1088753"/>
              <a:ext cx="1373604" cy="878009"/>
            </a:xfrm>
            <a:prstGeom prst="rightArrow">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56B4E825-9CBE-4179-91EC-DA2A99048BDB}"/>
                </a:ext>
              </a:extLst>
            </p:cNvPr>
            <p:cNvSpPr txBox="1"/>
            <p:nvPr/>
          </p:nvSpPr>
          <p:spPr>
            <a:xfrm>
              <a:off x="1246269" y="1297514"/>
              <a:ext cx="1373604" cy="523220"/>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Improve signing and striping</a:t>
              </a:r>
            </a:p>
          </p:txBody>
        </p:sp>
      </p:grpSp>
      <p:grpSp>
        <p:nvGrpSpPr>
          <p:cNvPr id="20" name="Group 19">
            <a:extLst>
              <a:ext uri="{FF2B5EF4-FFF2-40B4-BE49-F238E27FC236}">
                <a16:creationId xmlns:a16="http://schemas.microsoft.com/office/drawing/2014/main" id="{9F8C4E4E-FA5E-4C6A-8C9B-35047740C353}"/>
              </a:ext>
            </a:extLst>
          </p:cNvPr>
          <p:cNvGrpSpPr/>
          <p:nvPr/>
        </p:nvGrpSpPr>
        <p:grpSpPr>
          <a:xfrm>
            <a:off x="1848833" y="2331295"/>
            <a:ext cx="2171701" cy="878009"/>
            <a:chOff x="1246268" y="1088753"/>
            <a:chExt cx="1898985" cy="878009"/>
          </a:xfrm>
        </p:grpSpPr>
        <p:sp>
          <p:nvSpPr>
            <p:cNvPr id="21" name="Arrow: Right 20">
              <a:extLst>
                <a:ext uri="{FF2B5EF4-FFF2-40B4-BE49-F238E27FC236}">
                  <a16:creationId xmlns:a16="http://schemas.microsoft.com/office/drawing/2014/main" id="{2AA3F1B2-8DE1-442F-AAF8-27DA3B41D43C}"/>
                </a:ext>
              </a:extLst>
            </p:cNvPr>
            <p:cNvSpPr/>
            <p:nvPr/>
          </p:nvSpPr>
          <p:spPr>
            <a:xfrm>
              <a:off x="1246269" y="1088753"/>
              <a:ext cx="1744681" cy="878009"/>
            </a:xfrm>
            <a:prstGeom prst="rightArrow">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6D7D615-90A8-4727-B4E2-453D3C0E5062}"/>
                </a:ext>
              </a:extLst>
            </p:cNvPr>
            <p:cNvSpPr txBox="1"/>
            <p:nvPr/>
          </p:nvSpPr>
          <p:spPr>
            <a:xfrm>
              <a:off x="1246268" y="1248222"/>
              <a:ext cx="18989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Increase data collection and update models</a:t>
              </a:r>
            </a:p>
          </p:txBody>
        </p:sp>
      </p:grpSp>
      <p:cxnSp>
        <p:nvCxnSpPr>
          <p:cNvPr id="5" name="Straight Arrow Connector 4">
            <a:extLst>
              <a:ext uri="{FF2B5EF4-FFF2-40B4-BE49-F238E27FC236}">
                <a16:creationId xmlns:a16="http://schemas.microsoft.com/office/drawing/2014/main" id="{E494B517-6885-419B-9BAC-D8F317E79FB4}"/>
              </a:ext>
            </a:extLst>
          </p:cNvPr>
          <p:cNvCxnSpPr/>
          <p:nvPr/>
        </p:nvCxnSpPr>
        <p:spPr>
          <a:xfrm>
            <a:off x="1797698" y="5649422"/>
            <a:ext cx="10170695" cy="0"/>
          </a:xfrm>
          <a:prstGeom prst="straightConnector1">
            <a:avLst/>
          </a:prstGeom>
          <a:ln w="57150">
            <a:solidFill>
              <a:srgbClr val="ED7D31"/>
            </a:solidFill>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5A2CE905-837C-4D53-B8CD-F7C68E82C66B}"/>
              </a:ext>
            </a:extLst>
          </p:cNvPr>
          <p:cNvSpPr txBox="1"/>
          <p:nvPr/>
        </p:nvSpPr>
        <p:spPr>
          <a:xfrm>
            <a:off x="296400" y="5400632"/>
            <a:ext cx="1373604" cy="646331"/>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Percent AVs in Fleet</a:t>
            </a:r>
          </a:p>
        </p:txBody>
      </p:sp>
      <p:sp>
        <p:nvSpPr>
          <p:cNvPr id="7" name="TextBox 6">
            <a:extLst>
              <a:ext uri="{FF2B5EF4-FFF2-40B4-BE49-F238E27FC236}">
                <a16:creationId xmlns:a16="http://schemas.microsoft.com/office/drawing/2014/main" id="{DD0FA852-79C5-439F-A2CC-77ADA9C713D3}"/>
              </a:ext>
            </a:extLst>
          </p:cNvPr>
          <p:cNvSpPr txBox="1"/>
          <p:nvPr/>
        </p:nvSpPr>
        <p:spPr>
          <a:xfrm>
            <a:off x="1704461" y="5664767"/>
            <a:ext cx="695821"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2017</a:t>
            </a:r>
          </a:p>
        </p:txBody>
      </p:sp>
      <p:sp>
        <p:nvSpPr>
          <p:cNvPr id="8" name="TextBox 7">
            <a:extLst>
              <a:ext uri="{FF2B5EF4-FFF2-40B4-BE49-F238E27FC236}">
                <a16:creationId xmlns:a16="http://schemas.microsoft.com/office/drawing/2014/main" id="{5E6B92D6-5B90-4F42-93BE-3AB41DE64141}"/>
              </a:ext>
            </a:extLst>
          </p:cNvPr>
          <p:cNvSpPr txBox="1"/>
          <p:nvPr/>
        </p:nvSpPr>
        <p:spPr>
          <a:xfrm>
            <a:off x="11496651" y="5664767"/>
            <a:ext cx="780154"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50%+</a:t>
            </a:r>
          </a:p>
        </p:txBody>
      </p:sp>
      <p:sp>
        <p:nvSpPr>
          <p:cNvPr id="15" name="TextBox 14">
            <a:extLst>
              <a:ext uri="{FF2B5EF4-FFF2-40B4-BE49-F238E27FC236}">
                <a16:creationId xmlns:a16="http://schemas.microsoft.com/office/drawing/2014/main" id="{C16E2E57-7CFE-4688-B6D1-E995BE718BB5}"/>
              </a:ext>
            </a:extLst>
          </p:cNvPr>
          <p:cNvSpPr txBox="1"/>
          <p:nvPr/>
        </p:nvSpPr>
        <p:spPr>
          <a:xfrm>
            <a:off x="0" y="5941766"/>
            <a:ext cx="1700484"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Predicted year </a:t>
            </a:r>
          </a:p>
        </p:txBody>
      </p:sp>
      <p:sp>
        <p:nvSpPr>
          <p:cNvPr id="23" name="TextBox 22">
            <a:extLst>
              <a:ext uri="{FF2B5EF4-FFF2-40B4-BE49-F238E27FC236}">
                <a16:creationId xmlns:a16="http://schemas.microsoft.com/office/drawing/2014/main" id="{B54600D9-1E20-40F6-ADCC-384D92497C74}"/>
              </a:ext>
            </a:extLst>
          </p:cNvPr>
          <p:cNvSpPr txBox="1"/>
          <p:nvPr/>
        </p:nvSpPr>
        <p:spPr>
          <a:xfrm>
            <a:off x="4141860" y="5664767"/>
            <a:ext cx="7278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2025</a:t>
            </a:r>
          </a:p>
        </p:txBody>
      </p:sp>
      <p:sp>
        <p:nvSpPr>
          <p:cNvPr id="24" name="TextBox 23">
            <a:extLst>
              <a:ext uri="{FF2B5EF4-FFF2-40B4-BE49-F238E27FC236}">
                <a16:creationId xmlns:a16="http://schemas.microsoft.com/office/drawing/2014/main" id="{E393CA18-AD08-4E29-B225-1BEF6C9EDE83}"/>
              </a:ext>
            </a:extLst>
          </p:cNvPr>
          <p:cNvSpPr txBox="1"/>
          <p:nvPr/>
        </p:nvSpPr>
        <p:spPr>
          <a:xfrm>
            <a:off x="6369695" y="5685790"/>
            <a:ext cx="6958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2028</a:t>
            </a:r>
          </a:p>
        </p:txBody>
      </p:sp>
      <p:sp>
        <p:nvSpPr>
          <p:cNvPr id="25" name="TextBox 24">
            <a:extLst>
              <a:ext uri="{FF2B5EF4-FFF2-40B4-BE49-F238E27FC236}">
                <a16:creationId xmlns:a16="http://schemas.microsoft.com/office/drawing/2014/main" id="{74957DC8-FAC8-4F2B-BC8D-3D9E7C977C5E}"/>
              </a:ext>
            </a:extLst>
          </p:cNvPr>
          <p:cNvSpPr txBox="1"/>
          <p:nvPr/>
        </p:nvSpPr>
        <p:spPr>
          <a:xfrm>
            <a:off x="8565457" y="5685790"/>
            <a:ext cx="6958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2030</a:t>
            </a:r>
          </a:p>
        </p:txBody>
      </p:sp>
      <p:sp>
        <p:nvSpPr>
          <p:cNvPr id="26" name="TextBox 25">
            <a:extLst>
              <a:ext uri="{FF2B5EF4-FFF2-40B4-BE49-F238E27FC236}">
                <a16:creationId xmlns:a16="http://schemas.microsoft.com/office/drawing/2014/main" id="{EA747942-226D-47B5-837F-9E6F72513B1E}"/>
              </a:ext>
            </a:extLst>
          </p:cNvPr>
          <p:cNvSpPr txBox="1"/>
          <p:nvPr/>
        </p:nvSpPr>
        <p:spPr>
          <a:xfrm>
            <a:off x="10486503" y="5687186"/>
            <a:ext cx="6958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2035</a:t>
            </a:r>
          </a:p>
        </p:txBody>
      </p:sp>
      <p:grpSp>
        <p:nvGrpSpPr>
          <p:cNvPr id="27" name="Group 26">
            <a:extLst>
              <a:ext uri="{FF2B5EF4-FFF2-40B4-BE49-F238E27FC236}">
                <a16:creationId xmlns:a16="http://schemas.microsoft.com/office/drawing/2014/main" id="{084693F6-D326-4801-976B-F4D2098C69BF}"/>
              </a:ext>
            </a:extLst>
          </p:cNvPr>
          <p:cNvGrpSpPr/>
          <p:nvPr/>
        </p:nvGrpSpPr>
        <p:grpSpPr>
          <a:xfrm>
            <a:off x="1848833" y="3055452"/>
            <a:ext cx="1373604" cy="1085389"/>
            <a:chOff x="1246269" y="1088753"/>
            <a:chExt cx="1373604" cy="1085389"/>
          </a:xfrm>
          <a:noFill/>
        </p:grpSpPr>
        <p:sp>
          <p:nvSpPr>
            <p:cNvPr id="28" name="Arrow: Right 27">
              <a:extLst>
                <a:ext uri="{FF2B5EF4-FFF2-40B4-BE49-F238E27FC236}">
                  <a16:creationId xmlns:a16="http://schemas.microsoft.com/office/drawing/2014/main" id="{3A56B4B1-1E78-493F-9F2A-DFAB382041C6}"/>
                </a:ext>
              </a:extLst>
            </p:cNvPr>
            <p:cNvSpPr/>
            <p:nvPr/>
          </p:nvSpPr>
          <p:spPr>
            <a:xfrm>
              <a:off x="1246269" y="1088753"/>
              <a:ext cx="1373604" cy="878009"/>
            </a:xfrm>
            <a:prstGeom prst="rightArrow">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CF4D251F-0AC1-42AD-A770-E231CA6B45ED}"/>
                </a:ext>
              </a:extLst>
            </p:cNvPr>
            <p:cNvSpPr txBox="1"/>
            <p:nvPr/>
          </p:nvSpPr>
          <p:spPr>
            <a:xfrm>
              <a:off x="1246269" y="1220035"/>
              <a:ext cx="1373604" cy="954107"/>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Review laws around AV testing and implementation</a:t>
              </a:r>
            </a:p>
          </p:txBody>
        </p:sp>
      </p:grpSp>
      <p:grpSp>
        <p:nvGrpSpPr>
          <p:cNvPr id="30" name="Group 29">
            <a:extLst>
              <a:ext uri="{FF2B5EF4-FFF2-40B4-BE49-F238E27FC236}">
                <a16:creationId xmlns:a16="http://schemas.microsoft.com/office/drawing/2014/main" id="{70506873-3AF3-46AC-B742-37869EC4AF72}"/>
              </a:ext>
            </a:extLst>
          </p:cNvPr>
          <p:cNvGrpSpPr/>
          <p:nvPr/>
        </p:nvGrpSpPr>
        <p:grpSpPr>
          <a:xfrm>
            <a:off x="3362807" y="3026907"/>
            <a:ext cx="3096128" cy="878009"/>
            <a:chOff x="1246268" y="1088753"/>
            <a:chExt cx="1373605" cy="878009"/>
          </a:xfrm>
          <a:noFill/>
        </p:grpSpPr>
        <p:sp>
          <p:nvSpPr>
            <p:cNvPr id="31" name="Arrow: Right 30">
              <a:extLst>
                <a:ext uri="{FF2B5EF4-FFF2-40B4-BE49-F238E27FC236}">
                  <a16:creationId xmlns:a16="http://schemas.microsoft.com/office/drawing/2014/main" id="{0C17979B-E656-4EF7-9319-7F80C63D7DBD}"/>
                </a:ext>
              </a:extLst>
            </p:cNvPr>
            <p:cNvSpPr/>
            <p:nvPr/>
          </p:nvSpPr>
          <p:spPr>
            <a:xfrm>
              <a:off x="1246269" y="1088753"/>
              <a:ext cx="1373604" cy="878009"/>
            </a:xfrm>
            <a:prstGeom prst="rightArrow">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F2CBF950-656E-4C0C-A000-C1CD3B312147}"/>
                </a:ext>
              </a:extLst>
            </p:cNvPr>
            <p:cNvSpPr txBox="1"/>
            <p:nvPr/>
          </p:nvSpPr>
          <p:spPr>
            <a:xfrm>
              <a:off x="1246268" y="1271632"/>
              <a:ext cx="1373604" cy="52322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Consider new laws based on AVs unique performance</a:t>
              </a:r>
            </a:p>
          </p:txBody>
        </p:sp>
      </p:grpSp>
      <p:grpSp>
        <p:nvGrpSpPr>
          <p:cNvPr id="33" name="Group 32">
            <a:extLst>
              <a:ext uri="{FF2B5EF4-FFF2-40B4-BE49-F238E27FC236}">
                <a16:creationId xmlns:a16="http://schemas.microsoft.com/office/drawing/2014/main" id="{9DDC62A4-C7FB-41F9-B799-C17A894985CB}"/>
              </a:ext>
            </a:extLst>
          </p:cNvPr>
          <p:cNvGrpSpPr/>
          <p:nvPr/>
        </p:nvGrpSpPr>
        <p:grpSpPr>
          <a:xfrm>
            <a:off x="6549169" y="3138830"/>
            <a:ext cx="5658860" cy="878009"/>
            <a:chOff x="1246269" y="1088753"/>
            <a:chExt cx="1983323" cy="878009"/>
          </a:xfrm>
          <a:noFill/>
        </p:grpSpPr>
        <p:sp>
          <p:nvSpPr>
            <p:cNvPr id="34" name="Arrow: Right 33">
              <a:extLst>
                <a:ext uri="{FF2B5EF4-FFF2-40B4-BE49-F238E27FC236}">
                  <a16:creationId xmlns:a16="http://schemas.microsoft.com/office/drawing/2014/main" id="{3C92EAAD-14DD-4E00-9BC6-5BD613F25BDA}"/>
                </a:ext>
              </a:extLst>
            </p:cNvPr>
            <p:cNvSpPr/>
            <p:nvPr/>
          </p:nvSpPr>
          <p:spPr>
            <a:xfrm>
              <a:off x="1246269" y="1088753"/>
              <a:ext cx="1744681" cy="878009"/>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33F40E5C-71E7-49B8-825B-5D689A6F787F}"/>
                </a:ext>
              </a:extLst>
            </p:cNvPr>
            <p:cNvSpPr txBox="1"/>
            <p:nvPr/>
          </p:nvSpPr>
          <p:spPr>
            <a:xfrm>
              <a:off x="1330607" y="1190062"/>
              <a:ext cx="1898985" cy="307777"/>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Consider geometry changes and lane use restrictions</a:t>
              </a:r>
            </a:p>
          </p:txBody>
        </p:sp>
      </p:grpSp>
      <p:grpSp>
        <p:nvGrpSpPr>
          <p:cNvPr id="36" name="Group 35">
            <a:extLst>
              <a:ext uri="{FF2B5EF4-FFF2-40B4-BE49-F238E27FC236}">
                <a16:creationId xmlns:a16="http://schemas.microsoft.com/office/drawing/2014/main" id="{1542C831-1D2C-4E58-96FA-1CD0004734F2}"/>
              </a:ext>
            </a:extLst>
          </p:cNvPr>
          <p:cNvGrpSpPr/>
          <p:nvPr/>
        </p:nvGrpSpPr>
        <p:grpSpPr>
          <a:xfrm>
            <a:off x="4162906" y="2299797"/>
            <a:ext cx="4734431" cy="878009"/>
            <a:chOff x="1246269" y="1088753"/>
            <a:chExt cx="1898984" cy="878009"/>
          </a:xfrm>
          <a:noFill/>
        </p:grpSpPr>
        <p:sp>
          <p:nvSpPr>
            <p:cNvPr id="37" name="Arrow: Right 36">
              <a:extLst>
                <a:ext uri="{FF2B5EF4-FFF2-40B4-BE49-F238E27FC236}">
                  <a16:creationId xmlns:a16="http://schemas.microsoft.com/office/drawing/2014/main" id="{E9CAB823-157A-43B3-954F-73A1D9C81B62}"/>
                </a:ext>
              </a:extLst>
            </p:cNvPr>
            <p:cNvSpPr/>
            <p:nvPr/>
          </p:nvSpPr>
          <p:spPr>
            <a:xfrm>
              <a:off x="1246269" y="1088753"/>
              <a:ext cx="1744681" cy="878009"/>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886C29B0-89F8-4700-809E-CB0C7B3B4B73}"/>
                </a:ext>
              </a:extLst>
            </p:cNvPr>
            <p:cNvSpPr txBox="1"/>
            <p:nvPr/>
          </p:nvSpPr>
          <p:spPr>
            <a:xfrm>
              <a:off x="1646692" y="1248222"/>
              <a:ext cx="1498561" cy="52322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Consider alternate impact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of AVs on infrastructure</a:t>
              </a:r>
            </a:p>
          </p:txBody>
        </p:sp>
      </p:grpSp>
      <p:grpSp>
        <p:nvGrpSpPr>
          <p:cNvPr id="39" name="Group 38">
            <a:extLst>
              <a:ext uri="{FF2B5EF4-FFF2-40B4-BE49-F238E27FC236}">
                <a16:creationId xmlns:a16="http://schemas.microsoft.com/office/drawing/2014/main" id="{39EC41B3-D9B4-4A0A-9823-6A095788A099}"/>
              </a:ext>
            </a:extLst>
          </p:cNvPr>
          <p:cNvGrpSpPr/>
          <p:nvPr/>
        </p:nvGrpSpPr>
        <p:grpSpPr>
          <a:xfrm>
            <a:off x="1832294" y="3803791"/>
            <a:ext cx="2204778" cy="1156050"/>
            <a:chOff x="1246269" y="1088753"/>
            <a:chExt cx="1373604" cy="1156050"/>
          </a:xfrm>
          <a:noFill/>
        </p:grpSpPr>
        <p:sp>
          <p:nvSpPr>
            <p:cNvPr id="40" name="Arrow: Right 39">
              <a:extLst>
                <a:ext uri="{FF2B5EF4-FFF2-40B4-BE49-F238E27FC236}">
                  <a16:creationId xmlns:a16="http://schemas.microsoft.com/office/drawing/2014/main" id="{BF72BEE8-FD70-44B9-AF34-85D8A552163B}"/>
                </a:ext>
              </a:extLst>
            </p:cNvPr>
            <p:cNvSpPr/>
            <p:nvPr/>
          </p:nvSpPr>
          <p:spPr>
            <a:xfrm>
              <a:off x="1246269" y="1088753"/>
              <a:ext cx="1373604" cy="878009"/>
            </a:xfrm>
            <a:prstGeom prst="rightArrow">
              <a:avLst/>
            </a:prstGeom>
            <a:grp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2B0853C1-E09F-4C31-8B40-F357D3F7580C}"/>
                </a:ext>
              </a:extLst>
            </p:cNvPr>
            <p:cNvSpPr txBox="1"/>
            <p:nvPr/>
          </p:nvSpPr>
          <p:spPr>
            <a:xfrm>
              <a:off x="1246269" y="1721583"/>
              <a:ext cx="1373604" cy="52322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Connectivity between all infrastructure assets</a:t>
              </a:r>
            </a:p>
          </p:txBody>
        </p:sp>
      </p:grpSp>
      <p:grpSp>
        <p:nvGrpSpPr>
          <p:cNvPr id="42" name="Group 41">
            <a:extLst>
              <a:ext uri="{FF2B5EF4-FFF2-40B4-BE49-F238E27FC236}">
                <a16:creationId xmlns:a16="http://schemas.microsoft.com/office/drawing/2014/main" id="{86FBD21F-011D-400C-85B1-2FFC580B43EA}"/>
              </a:ext>
            </a:extLst>
          </p:cNvPr>
          <p:cNvGrpSpPr/>
          <p:nvPr/>
        </p:nvGrpSpPr>
        <p:grpSpPr>
          <a:xfrm>
            <a:off x="4037160" y="4061520"/>
            <a:ext cx="8688633" cy="971613"/>
            <a:chOff x="1246269" y="1088753"/>
            <a:chExt cx="2247277" cy="971613"/>
          </a:xfrm>
          <a:noFill/>
        </p:grpSpPr>
        <p:sp>
          <p:nvSpPr>
            <p:cNvPr id="43" name="Arrow: Right 42">
              <a:extLst>
                <a:ext uri="{FF2B5EF4-FFF2-40B4-BE49-F238E27FC236}">
                  <a16:creationId xmlns:a16="http://schemas.microsoft.com/office/drawing/2014/main" id="{1200FEBD-E928-4698-B952-CD869F73231C}"/>
                </a:ext>
              </a:extLst>
            </p:cNvPr>
            <p:cNvSpPr/>
            <p:nvPr/>
          </p:nvSpPr>
          <p:spPr>
            <a:xfrm>
              <a:off x="1246269" y="1088753"/>
              <a:ext cx="1744681" cy="878009"/>
            </a:xfrm>
            <a:prstGeom prst="rightArrow">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7DED1B70-B756-42E4-9BDE-453CA47C5135}"/>
                </a:ext>
              </a:extLst>
            </p:cNvPr>
            <p:cNvSpPr txBox="1"/>
            <p:nvPr/>
          </p:nvSpPr>
          <p:spPr>
            <a:xfrm>
              <a:off x="1594561" y="1537146"/>
              <a:ext cx="1898985" cy="523220"/>
            </a:xfrm>
            <a:prstGeom prst="rect">
              <a:avLst/>
            </a:prstGeom>
            <a:grp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Consider new/additional transit options</a:t>
              </a:r>
            </a:p>
          </p:txBody>
        </p:sp>
      </p:grpSp>
      <p:sp>
        <p:nvSpPr>
          <p:cNvPr id="46" name="Rectangle 45">
            <a:extLst>
              <a:ext uri="{FF2B5EF4-FFF2-40B4-BE49-F238E27FC236}">
                <a16:creationId xmlns:a16="http://schemas.microsoft.com/office/drawing/2014/main" id="{7AD2DCB1-E5C2-4DE4-8160-8D093AE14882}"/>
              </a:ext>
            </a:extLst>
          </p:cNvPr>
          <p:cNvSpPr/>
          <p:nvPr/>
        </p:nvSpPr>
        <p:spPr>
          <a:xfrm>
            <a:off x="307985" y="2096029"/>
            <a:ext cx="1187116" cy="2796851"/>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Active traffic management and integrated corridor management</a:t>
            </a:r>
          </a:p>
        </p:txBody>
      </p:sp>
      <p:cxnSp>
        <p:nvCxnSpPr>
          <p:cNvPr id="4" name="Straight Connector 3"/>
          <p:cNvCxnSpPr/>
          <p:nvPr/>
        </p:nvCxnSpPr>
        <p:spPr>
          <a:xfrm>
            <a:off x="1593804" y="1731182"/>
            <a:ext cx="0" cy="3664303"/>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593804" y="1731182"/>
            <a:ext cx="178829"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593804" y="5384247"/>
            <a:ext cx="178829" cy="0"/>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1848833" y="1629101"/>
            <a:ext cx="208761" cy="208761"/>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49" name="Oval 48"/>
          <p:cNvSpPr/>
          <p:nvPr/>
        </p:nvSpPr>
        <p:spPr>
          <a:xfrm>
            <a:off x="2889565" y="1629446"/>
            <a:ext cx="208761" cy="208761"/>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cxnSp>
        <p:nvCxnSpPr>
          <p:cNvPr id="55" name="Straight Connector 54"/>
          <p:cNvCxnSpPr>
            <a:stCxn id="48" idx="2"/>
            <a:endCxn id="49" idx="6"/>
          </p:cNvCxnSpPr>
          <p:nvPr/>
        </p:nvCxnSpPr>
        <p:spPr>
          <a:xfrm>
            <a:off x="1848833" y="1733482"/>
            <a:ext cx="1249493" cy="345"/>
          </a:xfrm>
          <a:prstGeom prst="line">
            <a:avLst/>
          </a:prstGeom>
          <a:ln>
            <a:solidFill>
              <a:srgbClr val="ED7D3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1828406" y="2363542"/>
            <a:ext cx="208761" cy="20876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9AC7"/>
              </a:solidFill>
              <a:effectLst/>
              <a:uLnTx/>
              <a:uFillTx/>
              <a:latin typeface="Calibri" panose="020F0502020204030204"/>
              <a:ea typeface="+mn-ea"/>
              <a:cs typeface="+mn-cs"/>
            </a:endParaRPr>
          </a:p>
        </p:txBody>
      </p:sp>
      <p:sp>
        <p:nvSpPr>
          <p:cNvPr id="58" name="Oval 57"/>
          <p:cNvSpPr/>
          <p:nvPr/>
        </p:nvSpPr>
        <p:spPr>
          <a:xfrm>
            <a:off x="3732739" y="2363887"/>
            <a:ext cx="208761" cy="20876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9AC7"/>
              </a:solidFill>
              <a:effectLst/>
              <a:uLnTx/>
              <a:uFillTx/>
              <a:latin typeface="Calibri" panose="020F0502020204030204"/>
              <a:ea typeface="+mn-ea"/>
              <a:cs typeface="+mn-cs"/>
            </a:endParaRPr>
          </a:p>
        </p:txBody>
      </p:sp>
      <p:cxnSp>
        <p:nvCxnSpPr>
          <p:cNvPr id="59" name="Straight Connector 58"/>
          <p:cNvCxnSpPr>
            <a:stCxn id="57" idx="2"/>
            <a:endCxn id="58" idx="6"/>
          </p:cNvCxnSpPr>
          <p:nvPr/>
        </p:nvCxnSpPr>
        <p:spPr>
          <a:xfrm>
            <a:off x="1828406" y="2467923"/>
            <a:ext cx="2113094" cy="34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4094956" y="2370979"/>
            <a:ext cx="208761" cy="208761"/>
          </a:xfrm>
          <a:prstGeom prst="ellipse">
            <a:avLst/>
          </a:prstGeom>
          <a:solidFill>
            <a:srgbClr val="27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62" name="Oval 61"/>
          <p:cNvSpPr/>
          <p:nvPr/>
        </p:nvSpPr>
        <p:spPr>
          <a:xfrm>
            <a:off x="8336103" y="2371324"/>
            <a:ext cx="208761" cy="208761"/>
          </a:xfrm>
          <a:prstGeom prst="ellipse">
            <a:avLst/>
          </a:prstGeom>
          <a:solidFill>
            <a:srgbClr val="27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cxnSp>
        <p:nvCxnSpPr>
          <p:cNvPr id="63" name="Straight Connector 62"/>
          <p:cNvCxnSpPr>
            <a:stCxn id="61" idx="2"/>
            <a:endCxn id="62" idx="6"/>
          </p:cNvCxnSpPr>
          <p:nvPr/>
        </p:nvCxnSpPr>
        <p:spPr>
          <a:xfrm>
            <a:off x="4094956" y="2475360"/>
            <a:ext cx="4449908" cy="345"/>
          </a:xfrm>
          <a:prstGeom prst="line">
            <a:avLst/>
          </a:prstGeom>
          <a:ln>
            <a:solidFill>
              <a:srgbClr val="279AC7"/>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6509090" y="3064717"/>
            <a:ext cx="208761" cy="208761"/>
          </a:xfrm>
          <a:prstGeom prst="ellipse">
            <a:avLst/>
          </a:prstGeom>
          <a:solidFill>
            <a:srgbClr val="27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65" name="Oval 64"/>
          <p:cNvSpPr/>
          <p:nvPr/>
        </p:nvSpPr>
        <p:spPr>
          <a:xfrm>
            <a:off x="10750237" y="3065062"/>
            <a:ext cx="208761" cy="208761"/>
          </a:xfrm>
          <a:prstGeom prst="ellipse">
            <a:avLst/>
          </a:prstGeom>
          <a:solidFill>
            <a:srgbClr val="279A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cxnSp>
        <p:nvCxnSpPr>
          <p:cNvPr id="66" name="Straight Connector 65"/>
          <p:cNvCxnSpPr>
            <a:stCxn id="64" idx="2"/>
            <a:endCxn id="65" idx="6"/>
          </p:cNvCxnSpPr>
          <p:nvPr/>
        </p:nvCxnSpPr>
        <p:spPr>
          <a:xfrm>
            <a:off x="6509090" y="3169098"/>
            <a:ext cx="4449908" cy="345"/>
          </a:xfrm>
          <a:prstGeom prst="line">
            <a:avLst/>
          </a:prstGeom>
          <a:ln>
            <a:solidFill>
              <a:srgbClr val="279AC7"/>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1848831" y="3066891"/>
            <a:ext cx="208761" cy="2087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68" name="Oval 67"/>
          <p:cNvSpPr/>
          <p:nvPr/>
        </p:nvSpPr>
        <p:spPr>
          <a:xfrm>
            <a:off x="2889563" y="3067236"/>
            <a:ext cx="208761" cy="2087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cxnSp>
        <p:nvCxnSpPr>
          <p:cNvPr id="69" name="Straight Connector 68"/>
          <p:cNvCxnSpPr>
            <a:stCxn id="67" idx="2"/>
            <a:endCxn id="68" idx="6"/>
          </p:cNvCxnSpPr>
          <p:nvPr/>
        </p:nvCxnSpPr>
        <p:spPr>
          <a:xfrm>
            <a:off x="1848831" y="3171272"/>
            <a:ext cx="1249493" cy="345"/>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3320196" y="3066542"/>
            <a:ext cx="208761" cy="2087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71" name="Oval 70"/>
          <p:cNvSpPr/>
          <p:nvPr/>
        </p:nvSpPr>
        <p:spPr>
          <a:xfrm>
            <a:off x="6189731" y="3066887"/>
            <a:ext cx="208761" cy="20876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cxnSp>
        <p:nvCxnSpPr>
          <p:cNvPr id="72" name="Straight Connector 71"/>
          <p:cNvCxnSpPr>
            <a:stCxn id="70" idx="2"/>
          </p:cNvCxnSpPr>
          <p:nvPr/>
        </p:nvCxnSpPr>
        <p:spPr>
          <a:xfrm>
            <a:off x="3320196" y="3170923"/>
            <a:ext cx="2945444" cy="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4" name="Oval 73"/>
          <p:cNvSpPr/>
          <p:nvPr/>
        </p:nvSpPr>
        <p:spPr>
          <a:xfrm>
            <a:off x="1848831" y="4248220"/>
            <a:ext cx="208761" cy="208761"/>
          </a:xfrm>
          <a:prstGeom prst="ellipse">
            <a:avLst/>
          </a:prstGeom>
          <a:solidFill>
            <a:srgbClr val="D81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9AC7"/>
              </a:solidFill>
              <a:effectLst/>
              <a:uLnTx/>
              <a:uFillTx/>
              <a:latin typeface="Calibri" panose="020F0502020204030204"/>
              <a:ea typeface="+mn-ea"/>
              <a:cs typeface="+mn-cs"/>
            </a:endParaRPr>
          </a:p>
        </p:txBody>
      </p:sp>
      <p:sp>
        <p:nvSpPr>
          <p:cNvPr id="75" name="Oval 74"/>
          <p:cNvSpPr/>
          <p:nvPr/>
        </p:nvSpPr>
        <p:spPr>
          <a:xfrm>
            <a:off x="3753164" y="4248565"/>
            <a:ext cx="208761" cy="208761"/>
          </a:xfrm>
          <a:prstGeom prst="ellipse">
            <a:avLst/>
          </a:prstGeom>
          <a:solidFill>
            <a:srgbClr val="D81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9AC7"/>
              </a:solidFill>
              <a:effectLst/>
              <a:uLnTx/>
              <a:uFillTx/>
              <a:latin typeface="Calibri" panose="020F0502020204030204"/>
              <a:ea typeface="+mn-ea"/>
              <a:cs typeface="+mn-cs"/>
            </a:endParaRPr>
          </a:p>
        </p:txBody>
      </p:sp>
      <p:cxnSp>
        <p:nvCxnSpPr>
          <p:cNvPr id="76" name="Straight Connector 75"/>
          <p:cNvCxnSpPr>
            <a:stCxn id="74" idx="2"/>
            <a:endCxn id="75" idx="6"/>
          </p:cNvCxnSpPr>
          <p:nvPr/>
        </p:nvCxnSpPr>
        <p:spPr>
          <a:xfrm>
            <a:off x="1848831" y="4352601"/>
            <a:ext cx="2113094" cy="345"/>
          </a:xfrm>
          <a:prstGeom prst="line">
            <a:avLst/>
          </a:prstGeom>
          <a:ln>
            <a:solidFill>
              <a:srgbClr val="D812C0"/>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4040686" y="4925832"/>
            <a:ext cx="208761" cy="2087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78" name="Oval 77"/>
          <p:cNvSpPr/>
          <p:nvPr/>
        </p:nvSpPr>
        <p:spPr>
          <a:xfrm>
            <a:off x="10305368" y="4926177"/>
            <a:ext cx="208761" cy="20876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cxnSp>
        <p:nvCxnSpPr>
          <p:cNvPr id="79" name="Straight Connector 78"/>
          <p:cNvCxnSpPr>
            <a:stCxn id="77" idx="2"/>
          </p:cNvCxnSpPr>
          <p:nvPr/>
        </p:nvCxnSpPr>
        <p:spPr>
          <a:xfrm>
            <a:off x="4040686" y="5030213"/>
            <a:ext cx="632282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F2989FCB-BEC7-44D6-8FB0-4A842CB16D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12/7/2017</a:t>
            </a: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7DC249E-89E9-4CF8-A794-8467F342E4F0}"/>
              </a:ext>
            </a:extLst>
          </p:cNvPr>
          <p:cNvGrpSpPr/>
          <p:nvPr/>
        </p:nvGrpSpPr>
        <p:grpSpPr>
          <a:xfrm>
            <a:off x="1699845" y="6442530"/>
            <a:ext cx="9153144" cy="384048"/>
            <a:chOff x="1538311" y="5929574"/>
            <a:chExt cx="9153144" cy="384048"/>
          </a:xfrm>
        </p:grpSpPr>
        <p:sp>
          <p:nvSpPr>
            <p:cNvPr id="73" name="Rectangle 72">
              <a:extLst>
                <a:ext uri="{FF2B5EF4-FFF2-40B4-BE49-F238E27FC236}">
                  <a16:creationId xmlns:a16="http://schemas.microsoft.com/office/drawing/2014/main" id="{9E825DC8-4E4F-4C3D-8A18-3F51855DF69D}"/>
                </a:ext>
              </a:extLst>
            </p:cNvPr>
            <p:cNvSpPr/>
            <p:nvPr/>
          </p:nvSpPr>
          <p:spPr>
            <a:xfrm>
              <a:off x="1538311" y="5929574"/>
              <a:ext cx="9153144" cy="384048"/>
            </a:xfrm>
            <a:prstGeom prst="rect">
              <a:avLst/>
            </a:prstGeom>
            <a:solidFill>
              <a:schemeClr val="tx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txBody>
            <a:bodyPr lIns="34290" tIns="17145" rIns="34290" bIns="17145"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FFFFFF"/>
                </a:solidFill>
                <a:effectLst/>
                <a:uLnTx/>
                <a:uFillTx/>
                <a:latin typeface="Arial"/>
                <a:ea typeface="+mn-ea"/>
                <a:cs typeface="Arial"/>
              </a:endParaRPr>
            </a:p>
          </p:txBody>
        </p:sp>
        <p:pic>
          <p:nvPicPr>
            <p:cNvPr id="80" name="Picture 79">
              <a:extLst>
                <a:ext uri="{FF2B5EF4-FFF2-40B4-BE49-F238E27FC236}">
                  <a16:creationId xmlns:a16="http://schemas.microsoft.com/office/drawing/2014/main" id="{D789832B-11C0-414C-97E5-DC03D3CEA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471" y="6042137"/>
              <a:ext cx="1194179" cy="178441"/>
            </a:xfrm>
            <a:prstGeom prst="rect">
              <a:avLst/>
            </a:prstGeom>
          </p:spPr>
        </p:pic>
      </p:grpSp>
    </p:spTree>
    <p:extLst>
      <p:ext uri="{BB962C8B-B14F-4D97-AF65-F5344CB8AC3E}">
        <p14:creationId xmlns:p14="http://schemas.microsoft.com/office/powerpoint/2010/main" val="33236200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06CABB-2021-41F0-BA81-1680CF630675}"/>
              </a:ext>
            </a:extLst>
          </p:cNvPr>
          <p:cNvPicPr>
            <a:picLocks noChangeAspect="1"/>
          </p:cNvPicPr>
          <p:nvPr/>
        </p:nvPicPr>
        <p:blipFill rotWithShape="1">
          <a:blip r:embed="rId2"/>
          <a:srcRect l="5580" t="4067" r="10552" b="8107"/>
          <a:stretch/>
        </p:blipFill>
        <p:spPr>
          <a:xfrm>
            <a:off x="6386626" y="1264596"/>
            <a:ext cx="4439507" cy="2977813"/>
          </a:xfrm>
          <a:prstGeom prst="rect">
            <a:avLst/>
          </a:prstGeom>
        </p:spPr>
      </p:pic>
      <p:pic>
        <p:nvPicPr>
          <p:cNvPr id="11" name="Picture 4" descr="Image result for Drone delivery sidewalks">
            <a:extLst>
              <a:ext uri="{FF2B5EF4-FFF2-40B4-BE49-F238E27FC236}">
                <a16:creationId xmlns:a16="http://schemas.microsoft.com/office/drawing/2014/main" id="{AE3CF622-5D76-4E1C-BD66-50008720B3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403" y="4479591"/>
            <a:ext cx="3421047" cy="192433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90C0E48-84DC-4EDB-A044-25BD9E5ADA9F}"/>
              </a:ext>
            </a:extLst>
          </p:cNvPr>
          <p:cNvSpPr/>
          <p:nvPr/>
        </p:nvSpPr>
        <p:spPr>
          <a:xfrm>
            <a:off x="7839776" y="6403930"/>
            <a:ext cx="1786066" cy="184666"/>
          </a:xfrm>
          <a:prstGeom prst="rect">
            <a:avLst/>
          </a:prstGeom>
        </p:spPr>
        <p:txBody>
          <a:bodyPr wrap="none">
            <a:spAutoFit/>
          </a:bodyPr>
          <a:lstStyle/>
          <a:p>
            <a:pPr defTabSz="685800">
              <a:defRPr/>
            </a:pPr>
            <a:r>
              <a:rPr lang="en-US" sz="600" dirty="0">
                <a:solidFill>
                  <a:prstClr val="black"/>
                </a:solidFill>
                <a:latin typeface="Calibri" panose="020F0502020204030204"/>
              </a:rPr>
              <a:t>https://www.youtube.com/watch?v=cWPzlmZUX-k</a:t>
            </a:r>
          </a:p>
        </p:txBody>
      </p:sp>
      <p:sp>
        <p:nvSpPr>
          <p:cNvPr id="13" name="Rectangle 12">
            <a:extLst>
              <a:ext uri="{FF2B5EF4-FFF2-40B4-BE49-F238E27FC236}">
                <a16:creationId xmlns:a16="http://schemas.microsoft.com/office/drawing/2014/main" id="{1CEBD6E2-09D3-4ACD-8F25-76EF8633EB94}"/>
              </a:ext>
            </a:extLst>
          </p:cNvPr>
          <p:cNvSpPr/>
          <p:nvPr/>
        </p:nvSpPr>
        <p:spPr>
          <a:xfrm>
            <a:off x="9313910" y="4084001"/>
            <a:ext cx="1712328" cy="184666"/>
          </a:xfrm>
          <a:prstGeom prst="rect">
            <a:avLst/>
          </a:prstGeom>
        </p:spPr>
        <p:txBody>
          <a:bodyPr wrap="none">
            <a:spAutoFit/>
          </a:bodyPr>
          <a:lstStyle/>
          <a:p>
            <a:pPr defTabSz="685800"/>
            <a:r>
              <a:rPr lang="en-US" sz="600" dirty="0">
                <a:solidFill>
                  <a:prstClr val="black"/>
                </a:solidFill>
                <a:latin typeface="Calibri" panose="020F0502020204030204"/>
              </a:rPr>
              <a:t>https://www.smart-circle.org/blog/microtransit/</a:t>
            </a:r>
          </a:p>
        </p:txBody>
      </p:sp>
      <p:grpSp>
        <p:nvGrpSpPr>
          <p:cNvPr id="14" name="Group 13">
            <a:extLst>
              <a:ext uri="{FF2B5EF4-FFF2-40B4-BE49-F238E27FC236}">
                <a16:creationId xmlns:a16="http://schemas.microsoft.com/office/drawing/2014/main" id="{45908468-1035-4F46-8809-7B2D7FBBAF30}"/>
              </a:ext>
            </a:extLst>
          </p:cNvPr>
          <p:cNvGrpSpPr/>
          <p:nvPr/>
        </p:nvGrpSpPr>
        <p:grpSpPr>
          <a:xfrm>
            <a:off x="612844" y="2383277"/>
            <a:ext cx="5141454" cy="3347419"/>
            <a:chOff x="510261" y="2758303"/>
            <a:chExt cx="4002956" cy="2398611"/>
          </a:xfrm>
        </p:grpSpPr>
        <p:pic>
          <p:nvPicPr>
            <p:cNvPr id="15" name="Picture 14">
              <a:extLst>
                <a:ext uri="{FF2B5EF4-FFF2-40B4-BE49-F238E27FC236}">
                  <a16:creationId xmlns:a16="http://schemas.microsoft.com/office/drawing/2014/main" id="{3AFA5416-B159-40EB-BE8A-13CE0648643C}"/>
                </a:ext>
              </a:extLst>
            </p:cNvPr>
            <p:cNvPicPr>
              <a:picLocks noChangeAspect="1"/>
            </p:cNvPicPr>
            <p:nvPr/>
          </p:nvPicPr>
          <p:blipFill>
            <a:blip r:embed="rId4"/>
            <a:stretch>
              <a:fillRect/>
            </a:stretch>
          </p:blipFill>
          <p:spPr>
            <a:xfrm>
              <a:off x="510261" y="2758303"/>
              <a:ext cx="4002956" cy="2251663"/>
            </a:xfrm>
            <a:prstGeom prst="rect">
              <a:avLst/>
            </a:prstGeom>
          </p:spPr>
        </p:pic>
        <p:sp>
          <p:nvSpPr>
            <p:cNvPr id="16" name="Rectangle 15">
              <a:extLst>
                <a:ext uri="{FF2B5EF4-FFF2-40B4-BE49-F238E27FC236}">
                  <a16:creationId xmlns:a16="http://schemas.microsoft.com/office/drawing/2014/main" id="{45E170E8-7577-4FA9-A4CC-B333AC85D881}"/>
                </a:ext>
              </a:extLst>
            </p:cNvPr>
            <p:cNvSpPr/>
            <p:nvPr/>
          </p:nvSpPr>
          <p:spPr>
            <a:xfrm>
              <a:off x="849086" y="5008105"/>
              <a:ext cx="3526972" cy="148809"/>
            </a:xfrm>
            <a:prstGeom prst="rect">
              <a:avLst/>
            </a:prstGeom>
          </p:spPr>
          <p:txBody>
            <a:bodyPr wrap="square">
              <a:spAutoFit/>
            </a:bodyPr>
            <a:lstStyle/>
            <a:p>
              <a:pPr defTabSz="685800"/>
              <a:r>
                <a:rPr lang="en-US" sz="600" dirty="0">
                  <a:solidFill>
                    <a:prstClr val="black"/>
                  </a:solidFill>
                  <a:latin typeface="Calibri" panose="020F0502020204030204"/>
                </a:rPr>
                <a:t>https://www.edmonton.ca/city_government/city_vision_and_strategic_plan/complete-streets.aspx</a:t>
              </a:r>
            </a:p>
          </p:txBody>
        </p:sp>
      </p:grpSp>
      <p:sp>
        <p:nvSpPr>
          <p:cNvPr id="17" name="Title 1">
            <a:extLst>
              <a:ext uri="{FF2B5EF4-FFF2-40B4-BE49-F238E27FC236}">
                <a16:creationId xmlns:a16="http://schemas.microsoft.com/office/drawing/2014/main" id="{E3B8E71F-5298-4595-8C5E-9B11B81C25E3}"/>
              </a:ext>
            </a:extLst>
          </p:cNvPr>
          <p:cNvSpPr txBox="1">
            <a:spLocks/>
          </p:cNvSpPr>
          <p:nvPr/>
        </p:nvSpPr>
        <p:spPr>
          <a:xfrm>
            <a:off x="2061675" y="214892"/>
            <a:ext cx="725223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kern="1200">
                <a:solidFill>
                  <a:srgbClr val="990033"/>
                </a:solidFill>
                <a:latin typeface="+mj-lt"/>
                <a:ea typeface="+mj-ea"/>
                <a:cs typeface="Times New Roman"/>
              </a:defRPr>
            </a:lvl1pPr>
          </a:lstStyle>
          <a:p>
            <a:pPr lvl="0"/>
            <a:r>
              <a:rPr lang="en-US" dirty="0">
                <a:solidFill>
                  <a:srgbClr val="005BBF"/>
                </a:solidFill>
                <a:latin typeface="Arial Black"/>
                <a:cs typeface="+mj-cs"/>
              </a:rPr>
              <a:t>Transportation modes are less clearly defined </a:t>
            </a:r>
          </a:p>
        </p:txBody>
      </p:sp>
    </p:spTree>
    <p:extLst>
      <p:ext uri="{BB962C8B-B14F-4D97-AF65-F5344CB8AC3E}">
        <p14:creationId xmlns:p14="http://schemas.microsoft.com/office/powerpoint/2010/main" val="368044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9D7F0-D88B-42AE-AAEC-7E61C079A872}"/>
              </a:ext>
            </a:extLst>
          </p:cNvPr>
          <p:cNvSpPr>
            <a:spLocks noGrp="1"/>
          </p:cNvSpPr>
          <p:nvPr>
            <p:ph type="title"/>
          </p:nvPr>
        </p:nvSpPr>
        <p:spPr>
          <a:xfrm>
            <a:off x="2274532" y="310719"/>
            <a:ext cx="7642936" cy="1143000"/>
          </a:xfrm>
        </p:spPr>
        <p:txBody>
          <a:bodyPr/>
          <a:lstStyle/>
          <a:p>
            <a:r>
              <a:rPr lang="en-US" dirty="0">
                <a:latin typeface="Arial Black" panose="020B0A04020102020204" pitchFamily="34" charset="0"/>
              </a:rPr>
              <a:t>Constructing the value hierarchy </a:t>
            </a:r>
          </a:p>
        </p:txBody>
      </p:sp>
      <p:sp>
        <p:nvSpPr>
          <p:cNvPr id="4" name="Slide Number Placeholder 3">
            <a:extLst>
              <a:ext uri="{FF2B5EF4-FFF2-40B4-BE49-F238E27FC236}">
                <a16:creationId xmlns:a16="http://schemas.microsoft.com/office/drawing/2014/main" id="{6B711ED9-0E80-4C81-9CE1-AD7D83BA7FF6}"/>
              </a:ext>
            </a:extLst>
          </p:cNvPr>
          <p:cNvSpPr>
            <a:spLocks noGrp="1"/>
          </p:cNvSpPr>
          <p:nvPr>
            <p:ph type="sldNum" sz="quarter" idx="12"/>
          </p:nvPr>
        </p:nvSpPr>
        <p:spPr/>
        <p:txBody>
          <a:bodyPr/>
          <a:lstStyle/>
          <a:p>
            <a:pPr defTabSz="457200"/>
            <a:fld id="{D2309A7F-DA4F-7A48-BA9F-1ADD0F1A3EFA}" type="slidenum">
              <a:rPr lang="en-US">
                <a:solidFill>
                  <a:srgbClr val="053EA9"/>
                </a:solidFill>
                <a:latin typeface="Calibri"/>
              </a:rPr>
              <a:pPr defTabSz="457200"/>
              <a:t>18</a:t>
            </a:fld>
            <a:endParaRPr lang="en-US" dirty="0">
              <a:solidFill>
                <a:srgbClr val="053EA9"/>
              </a:solidFill>
              <a:latin typeface="Calibri"/>
            </a:endParaRPr>
          </a:p>
        </p:txBody>
      </p:sp>
      <p:graphicFrame>
        <p:nvGraphicFramePr>
          <p:cNvPr id="5" name="Table 4">
            <a:extLst>
              <a:ext uri="{FF2B5EF4-FFF2-40B4-BE49-F238E27FC236}">
                <a16:creationId xmlns:a16="http://schemas.microsoft.com/office/drawing/2014/main" id="{C9E312BE-7E84-4DF8-8EBB-20C28CC89591}"/>
              </a:ext>
            </a:extLst>
          </p:cNvPr>
          <p:cNvGraphicFramePr>
            <a:graphicFrameLocks noGrp="1"/>
          </p:cNvGraphicFramePr>
          <p:nvPr>
            <p:extLst>
              <p:ext uri="{D42A27DB-BD31-4B8C-83A1-F6EECF244321}">
                <p14:modId xmlns:p14="http://schemas.microsoft.com/office/powerpoint/2010/main" val="1922449936"/>
              </p:ext>
            </p:extLst>
          </p:nvPr>
        </p:nvGraphicFramePr>
        <p:xfrm>
          <a:off x="2439670" y="1297135"/>
          <a:ext cx="7109460" cy="3987504"/>
        </p:xfrm>
        <a:graphic>
          <a:graphicData uri="http://schemas.openxmlformats.org/drawingml/2006/table">
            <a:tbl>
              <a:tblPr firstRow="1" firstCol="1" bandRow="1"/>
              <a:tblGrid>
                <a:gridCol w="3554730">
                  <a:extLst>
                    <a:ext uri="{9D8B030D-6E8A-4147-A177-3AD203B41FA5}">
                      <a16:colId xmlns:a16="http://schemas.microsoft.com/office/drawing/2014/main" val="3444536243"/>
                    </a:ext>
                  </a:extLst>
                </a:gridCol>
                <a:gridCol w="3554730">
                  <a:extLst>
                    <a:ext uri="{9D8B030D-6E8A-4147-A177-3AD203B41FA5}">
                      <a16:colId xmlns:a16="http://schemas.microsoft.com/office/drawing/2014/main" val="578031872"/>
                    </a:ext>
                  </a:extLst>
                </a:gridCol>
              </a:tblGrid>
              <a:tr h="285078">
                <a:tc>
                  <a:txBody>
                    <a:bodyPr/>
                    <a:lstStyle/>
                    <a:p>
                      <a:pPr marL="0" marR="0" algn="l">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Level in the value hierarchy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b="1" dirty="0">
                          <a:effectLst/>
                          <a:latin typeface="Times New Roman" panose="02020603050405020304" pitchFamily="18" charset="0"/>
                          <a:ea typeface="Times New Roman" panose="02020603050405020304" pitchFamily="18" charset="0"/>
                          <a:cs typeface="Times New Roman" panose="02020603050405020304" pitchFamily="18" charset="0"/>
                        </a:rPr>
                        <a:t>Ideal properties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0610577"/>
                  </a:ext>
                </a:extLst>
              </a:tr>
              <a:tr h="285078">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Each individual </a:t>
                      </a: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fundamental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objective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Essential and </a:t>
                      </a: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Controllable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4358901"/>
                  </a:ext>
                </a:extLst>
              </a:tr>
              <a:tr h="570156">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set of all fundamental objectives for a decision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Complete</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Nonredundant</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Concise, Specific, Understandable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402268"/>
                  </a:ext>
                </a:extLst>
              </a:tr>
              <a:tr h="855235">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Sub-objectives/functions/categories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Intermediary levels to provide organization and clarity for the stakeholder to ensure completeness and aid in understanding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7176125"/>
                  </a:ext>
                </a:extLst>
              </a:tr>
              <a:tr h="570156">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Value measures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Unambiguous, Comprehensive, Direct, </a:t>
                      </a: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Operational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Understandable, A priori value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5890619"/>
                  </a:ext>
                </a:extLst>
              </a:tr>
              <a:tr h="570156">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Value measure order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Direct natural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Direct constructed, Proxy natural, Proxy constructed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291917"/>
                  </a:ext>
                </a:extLst>
              </a:tr>
              <a:tr h="570156">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The set of all value measures in an additive value model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Preferentially independent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167859"/>
                  </a:ext>
                </a:extLst>
              </a:tr>
            </a:tbl>
          </a:graphicData>
        </a:graphic>
      </p:graphicFrame>
      <p:pic>
        <p:nvPicPr>
          <p:cNvPr id="7" name="Picture 6">
            <a:extLst>
              <a:ext uri="{FF2B5EF4-FFF2-40B4-BE49-F238E27FC236}">
                <a16:creationId xmlns:a16="http://schemas.microsoft.com/office/drawing/2014/main" id="{B07C7A49-A271-444B-AB5A-D8F1680408C4}"/>
              </a:ext>
            </a:extLst>
          </p:cNvPr>
          <p:cNvPicPr>
            <a:picLocks noChangeAspect="1"/>
          </p:cNvPicPr>
          <p:nvPr/>
        </p:nvPicPr>
        <p:blipFill>
          <a:blip r:embed="rId2"/>
          <a:stretch>
            <a:fillRect/>
          </a:stretch>
        </p:blipFill>
        <p:spPr>
          <a:xfrm>
            <a:off x="2308225" y="5284639"/>
            <a:ext cx="7372350" cy="1419225"/>
          </a:xfrm>
          <a:prstGeom prst="rect">
            <a:avLst/>
          </a:prstGeom>
        </p:spPr>
      </p:pic>
      <p:sp>
        <p:nvSpPr>
          <p:cNvPr id="8" name="Rectangle 7">
            <a:extLst>
              <a:ext uri="{FF2B5EF4-FFF2-40B4-BE49-F238E27FC236}">
                <a16:creationId xmlns:a16="http://schemas.microsoft.com/office/drawing/2014/main" id="{93D6C34D-5EF7-40F6-9BF4-EB4B28E44125}"/>
              </a:ext>
            </a:extLst>
          </p:cNvPr>
          <p:cNvSpPr/>
          <p:nvPr/>
        </p:nvSpPr>
        <p:spPr>
          <a:xfrm>
            <a:off x="3333603" y="6534587"/>
            <a:ext cx="5867935" cy="338554"/>
          </a:xfrm>
          <a:prstGeom prst="rect">
            <a:avLst/>
          </a:prstGeom>
        </p:spPr>
        <p:txBody>
          <a:bodyPr wrap="square">
            <a:spAutoFit/>
          </a:bodyPr>
          <a:lstStyle/>
          <a:p>
            <a:pPr defTabSz="457200"/>
            <a:r>
              <a:rPr lang="en-US" sz="800" dirty="0">
                <a:solidFill>
                  <a:srgbClr val="000000"/>
                </a:solidFill>
                <a:latin typeface="Calibri"/>
              </a:rPr>
              <a:t>Cottam, B. </a:t>
            </a:r>
            <a:r>
              <a:rPr lang="en-US" sz="800" dirty="0">
                <a:solidFill>
                  <a:srgbClr val="000000"/>
                </a:solidFill>
              </a:rPr>
              <a:t>Incorporating Decision Analysis Best Practices into Transportation Planning Best Practices</a:t>
            </a:r>
            <a:r>
              <a:rPr lang="en-US" sz="800" dirty="0">
                <a:solidFill>
                  <a:srgbClr val="000000"/>
                </a:solidFill>
                <a:latin typeface="Calibri"/>
              </a:rPr>
              <a:t>, Proceedings of the Transportation Research Board 2019 Annual Meeting</a:t>
            </a:r>
            <a:endParaRPr lang="en-US" dirty="0">
              <a:solidFill>
                <a:srgbClr val="000000"/>
              </a:solidFill>
              <a:latin typeface="Calibri"/>
            </a:endParaRPr>
          </a:p>
        </p:txBody>
      </p:sp>
    </p:spTree>
    <p:extLst>
      <p:ext uri="{BB962C8B-B14F-4D97-AF65-F5344CB8AC3E}">
        <p14:creationId xmlns:p14="http://schemas.microsoft.com/office/powerpoint/2010/main" val="2050453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569E80F7-DB17-44F8-8FEC-68E17CAC972B}"/>
              </a:ext>
            </a:extLst>
          </p:cNvPr>
          <p:cNvGraphicFramePr/>
          <p:nvPr>
            <p:extLst>
              <p:ext uri="{D42A27DB-BD31-4B8C-83A1-F6EECF244321}">
                <p14:modId xmlns:p14="http://schemas.microsoft.com/office/powerpoint/2010/main" val="262300688"/>
              </p:ext>
            </p:extLst>
          </p:nvPr>
        </p:nvGraphicFramePr>
        <p:xfrm>
          <a:off x="138535" y="936473"/>
          <a:ext cx="11593450" cy="4985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a:extLst>
              <a:ext uri="{FF2B5EF4-FFF2-40B4-BE49-F238E27FC236}">
                <a16:creationId xmlns:a16="http://schemas.microsoft.com/office/drawing/2014/main" id="{7C85B2E9-5A96-4910-BA49-307B507FBFA0}"/>
              </a:ext>
            </a:extLst>
          </p:cNvPr>
          <p:cNvSpPr>
            <a:spLocks noGrp="1"/>
          </p:cNvSpPr>
          <p:nvPr>
            <p:ph type="title"/>
          </p:nvPr>
        </p:nvSpPr>
        <p:spPr>
          <a:xfrm>
            <a:off x="778213" y="467852"/>
            <a:ext cx="8239327" cy="846991"/>
          </a:xfrm>
        </p:spPr>
        <p:txBody>
          <a:bodyPr>
            <a:noAutofit/>
          </a:bodyPr>
          <a:lstStyle/>
          <a:p>
            <a:r>
              <a:rPr lang="en-US" sz="3200" b="1" dirty="0">
                <a:solidFill>
                  <a:srgbClr val="005BBF"/>
                </a:solidFill>
                <a:latin typeface="Arial Black"/>
              </a:rPr>
              <a:t>Transportation Value Model</a:t>
            </a:r>
          </a:p>
        </p:txBody>
      </p:sp>
      <p:sp>
        <p:nvSpPr>
          <p:cNvPr id="7" name="Rectangle 6">
            <a:extLst>
              <a:ext uri="{FF2B5EF4-FFF2-40B4-BE49-F238E27FC236}">
                <a16:creationId xmlns:a16="http://schemas.microsoft.com/office/drawing/2014/main" id="{988E1C28-3EFF-4CD1-AD60-A6EC00D9F96D}"/>
              </a:ext>
            </a:extLst>
          </p:cNvPr>
          <p:cNvSpPr/>
          <p:nvPr/>
        </p:nvSpPr>
        <p:spPr>
          <a:xfrm>
            <a:off x="3401337" y="6390148"/>
            <a:ext cx="5867935" cy="338554"/>
          </a:xfrm>
          <a:prstGeom prst="rect">
            <a:avLst/>
          </a:prstGeom>
        </p:spPr>
        <p:txBody>
          <a:bodyPr wrap="square">
            <a:spAutoFit/>
          </a:bodyPr>
          <a:lstStyle/>
          <a:p>
            <a:pPr defTabSz="457200"/>
            <a:r>
              <a:rPr lang="en-US" sz="800" dirty="0">
                <a:solidFill>
                  <a:prstClr val="black"/>
                </a:solidFill>
                <a:latin typeface="Calibri"/>
              </a:rPr>
              <a:t>Cottam, B. </a:t>
            </a:r>
            <a:r>
              <a:rPr lang="en-US" sz="800" dirty="0"/>
              <a:t>Incorporating Decision Analysis Best Practices into Transportation Planning Best Practices</a:t>
            </a:r>
            <a:r>
              <a:rPr lang="en-US" sz="800" dirty="0">
                <a:solidFill>
                  <a:prstClr val="black"/>
                </a:solidFill>
                <a:latin typeface="Calibri"/>
              </a:rPr>
              <a:t>, Proceedings of the Transportation Research Board 2019 Annual Meeting</a:t>
            </a:r>
            <a:endParaRPr lang="en-US" dirty="0">
              <a:solidFill>
                <a:prstClr val="black"/>
              </a:solidFill>
              <a:latin typeface="Calibri"/>
            </a:endParaRPr>
          </a:p>
        </p:txBody>
      </p:sp>
    </p:spTree>
    <p:extLst>
      <p:ext uri="{BB962C8B-B14F-4D97-AF65-F5344CB8AC3E}">
        <p14:creationId xmlns:p14="http://schemas.microsoft.com/office/powerpoint/2010/main" val="37795873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DCEE6-A620-4223-BBDD-A662740F4F84}"/>
              </a:ext>
            </a:extLst>
          </p:cNvPr>
          <p:cNvPicPr>
            <a:picLocks noChangeAspect="1"/>
          </p:cNvPicPr>
          <p:nvPr/>
        </p:nvPicPr>
        <p:blipFill>
          <a:blip r:embed="rId2"/>
          <a:stretch>
            <a:fillRect/>
          </a:stretch>
        </p:blipFill>
        <p:spPr>
          <a:xfrm>
            <a:off x="7127457" y="2979654"/>
            <a:ext cx="4773398" cy="3513221"/>
          </a:xfrm>
          <a:prstGeom prst="rect">
            <a:avLst/>
          </a:prstGeom>
        </p:spPr>
      </p:pic>
      <p:sp>
        <p:nvSpPr>
          <p:cNvPr id="2" name="Title 1">
            <a:extLst>
              <a:ext uri="{FF2B5EF4-FFF2-40B4-BE49-F238E27FC236}">
                <a16:creationId xmlns:a16="http://schemas.microsoft.com/office/drawing/2014/main" id="{A6231B15-EEEB-4106-BC42-5802B3BCABF4}"/>
              </a:ext>
            </a:extLst>
          </p:cNvPr>
          <p:cNvSpPr>
            <a:spLocks noGrp="1"/>
          </p:cNvSpPr>
          <p:nvPr>
            <p:ph type="title"/>
          </p:nvPr>
        </p:nvSpPr>
        <p:spPr>
          <a:xfrm>
            <a:off x="838200" y="365125"/>
            <a:ext cx="10640438" cy="1325563"/>
          </a:xfrm>
        </p:spPr>
        <p:txBody>
          <a:bodyPr>
            <a:normAutofit/>
          </a:bodyPr>
          <a:lstStyle/>
          <a:p>
            <a:r>
              <a:rPr lang="en-US" sz="3600" dirty="0">
                <a:solidFill>
                  <a:srgbClr val="005BBF"/>
                </a:solidFill>
                <a:latin typeface="Arial Black"/>
              </a:rPr>
              <a:t>Terminology of transportation technology</a:t>
            </a:r>
          </a:p>
        </p:txBody>
      </p:sp>
      <p:sp>
        <p:nvSpPr>
          <p:cNvPr id="3" name="Content Placeholder 2">
            <a:extLst>
              <a:ext uri="{FF2B5EF4-FFF2-40B4-BE49-F238E27FC236}">
                <a16:creationId xmlns:a16="http://schemas.microsoft.com/office/drawing/2014/main" id="{BFCE1CF2-433D-40FB-9AA9-F402454AF2D5}"/>
              </a:ext>
            </a:extLst>
          </p:cNvPr>
          <p:cNvSpPr>
            <a:spLocks noGrp="1"/>
          </p:cNvSpPr>
          <p:nvPr>
            <p:ph idx="1"/>
          </p:nvPr>
        </p:nvSpPr>
        <p:spPr/>
        <p:txBody>
          <a:bodyPr/>
          <a:lstStyle/>
          <a:p>
            <a:pPr marL="0" indent="0">
              <a:buNone/>
            </a:pPr>
            <a:r>
              <a:rPr lang="en-US" dirty="0"/>
              <a:t>Connected Vehicles (CVs)</a:t>
            </a:r>
          </a:p>
          <a:p>
            <a:pPr marL="0" indent="0">
              <a:buNone/>
            </a:pPr>
            <a:r>
              <a:rPr lang="en-US" dirty="0"/>
              <a:t>Autonomous Vehicles (AVs)</a:t>
            </a:r>
          </a:p>
          <a:p>
            <a:pPr marL="0" indent="0">
              <a:buNone/>
            </a:pPr>
            <a:r>
              <a:rPr lang="en-US" dirty="0"/>
              <a:t>Connected Autonomous Vehicle (CAVs)</a:t>
            </a:r>
          </a:p>
          <a:p>
            <a:pPr marL="0" indent="0">
              <a:buNone/>
            </a:pPr>
            <a:r>
              <a:rPr lang="en-US" dirty="0"/>
              <a:t>Electric Vehicles (EVs)</a:t>
            </a:r>
          </a:p>
          <a:p>
            <a:pPr marL="0" indent="0">
              <a:buNone/>
            </a:pPr>
            <a:r>
              <a:rPr lang="en-US" dirty="0"/>
              <a:t>Mobility as a Service (MaaS)</a:t>
            </a:r>
          </a:p>
          <a:p>
            <a:pPr marL="0" indent="0">
              <a:buNone/>
            </a:pPr>
            <a:r>
              <a:rPr lang="en-US" dirty="0"/>
              <a:t>Internet of Things (IoT)</a:t>
            </a:r>
          </a:p>
          <a:p>
            <a:pPr marL="0" indent="0">
              <a:buNone/>
            </a:pPr>
            <a:endParaRPr lang="en-US" dirty="0"/>
          </a:p>
        </p:txBody>
      </p:sp>
      <p:sp>
        <p:nvSpPr>
          <p:cNvPr id="6" name="Slide Number Placeholder 3">
            <a:extLst>
              <a:ext uri="{FF2B5EF4-FFF2-40B4-BE49-F238E27FC236}">
                <a16:creationId xmlns:a16="http://schemas.microsoft.com/office/drawing/2014/main" id="{2380F155-D5B5-4B41-ABF8-D1051D8BEC9E}"/>
              </a:ext>
            </a:extLst>
          </p:cNvPr>
          <p:cNvSpPr txBox="1">
            <a:spLocks/>
          </p:cNvSpPr>
          <p:nvPr/>
        </p:nvSpPr>
        <p:spPr>
          <a:xfrm>
            <a:off x="152400" y="15240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D2309A7F-DA4F-7A48-BA9F-1ADD0F1A3EFA}" type="slidenum">
              <a:rPr kumimoji="0" lang="en-US" sz="1800" b="0" i="0" u="none" strike="noStrike" kern="1200" cap="none" spc="0" normalizeH="0" baseline="0" noProof="0" smtClean="0">
                <a:ln>
                  <a:noFill/>
                </a:ln>
                <a:solidFill>
                  <a:srgbClr val="053EA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1200" cap="none" spc="0" normalizeH="0" baseline="0" noProof="0" dirty="0">
              <a:ln>
                <a:noFill/>
              </a:ln>
              <a:solidFill>
                <a:srgbClr val="053EA9"/>
              </a:solidFill>
              <a:effectLst/>
              <a:uLnTx/>
              <a:uFillTx/>
              <a:latin typeface="Calibri"/>
              <a:ea typeface="+mn-ea"/>
              <a:cs typeface="+mn-cs"/>
            </a:endParaRPr>
          </a:p>
        </p:txBody>
      </p:sp>
    </p:spTree>
    <p:extLst>
      <p:ext uri="{BB962C8B-B14F-4D97-AF65-F5344CB8AC3E}">
        <p14:creationId xmlns:p14="http://schemas.microsoft.com/office/powerpoint/2010/main" val="4150492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EC892FC-5449-45EB-B612-D1FAC6A113B0}"/>
              </a:ext>
            </a:extLst>
          </p:cNvPr>
          <p:cNvGraphicFramePr>
            <a:graphicFrameLocks noGrp="1"/>
          </p:cNvGraphicFramePr>
          <p:nvPr>
            <p:extLst>
              <p:ext uri="{D42A27DB-BD31-4B8C-83A1-F6EECF244321}">
                <p14:modId xmlns:p14="http://schemas.microsoft.com/office/powerpoint/2010/main" val="3166759752"/>
              </p:ext>
            </p:extLst>
          </p:nvPr>
        </p:nvGraphicFramePr>
        <p:xfrm>
          <a:off x="63512" y="0"/>
          <a:ext cx="12013420" cy="6969456"/>
        </p:xfrm>
        <a:graphic>
          <a:graphicData uri="http://schemas.openxmlformats.org/drawingml/2006/table">
            <a:tbl>
              <a:tblPr/>
              <a:tblGrid>
                <a:gridCol w="529622">
                  <a:extLst>
                    <a:ext uri="{9D8B030D-6E8A-4147-A177-3AD203B41FA5}">
                      <a16:colId xmlns:a16="http://schemas.microsoft.com/office/drawing/2014/main" val="2244163870"/>
                    </a:ext>
                  </a:extLst>
                </a:gridCol>
                <a:gridCol w="1388151">
                  <a:extLst>
                    <a:ext uri="{9D8B030D-6E8A-4147-A177-3AD203B41FA5}">
                      <a16:colId xmlns:a16="http://schemas.microsoft.com/office/drawing/2014/main" val="3207783970"/>
                    </a:ext>
                  </a:extLst>
                </a:gridCol>
                <a:gridCol w="1679124">
                  <a:extLst>
                    <a:ext uri="{9D8B030D-6E8A-4147-A177-3AD203B41FA5}">
                      <a16:colId xmlns:a16="http://schemas.microsoft.com/office/drawing/2014/main" val="914838953"/>
                    </a:ext>
                  </a:extLst>
                </a:gridCol>
                <a:gridCol w="1692101">
                  <a:extLst>
                    <a:ext uri="{9D8B030D-6E8A-4147-A177-3AD203B41FA5}">
                      <a16:colId xmlns:a16="http://schemas.microsoft.com/office/drawing/2014/main" val="3879745915"/>
                    </a:ext>
                  </a:extLst>
                </a:gridCol>
                <a:gridCol w="1856878">
                  <a:extLst>
                    <a:ext uri="{9D8B030D-6E8A-4147-A177-3AD203B41FA5}">
                      <a16:colId xmlns:a16="http://schemas.microsoft.com/office/drawing/2014/main" val="79500898"/>
                    </a:ext>
                  </a:extLst>
                </a:gridCol>
                <a:gridCol w="1694626">
                  <a:extLst>
                    <a:ext uri="{9D8B030D-6E8A-4147-A177-3AD203B41FA5}">
                      <a16:colId xmlns:a16="http://schemas.microsoft.com/office/drawing/2014/main" val="23487640"/>
                    </a:ext>
                  </a:extLst>
                </a:gridCol>
                <a:gridCol w="1586459">
                  <a:extLst>
                    <a:ext uri="{9D8B030D-6E8A-4147-A177-3AD203B41FA5}">
                      <a16:colId xmlns:a16="http://schemas.microsoft.com/office/drawing/2014/main" val="2181483414"/>
                    </a:ext>
                  </a:extLst>
                </a:gridCol>
                <a:gridCol w="1586459">
                  <a:extLst>
                    <a:ext uri="{9D8B030D-6E8A-4147-A177-3AD203B41FA5}">
                      <a16:colId xmlns:a16="http://schemas.microsoft.com/office/drawing/2014/main" val="2250104757"/>
                    </a:ext>
                  </a:extLst>
                </a:gridCol>
              </a:tblGrid>
              <a:tr h="127000">
                <a:tc rowSpan="10">
                  <a:txBody>
                    <a:bodyPr/>
                    <a:lstStyle/>
                    <a:p>
                      <a:pPr algn="ctr" fontAlgn="ctr"/>
                      <a:r>
                        <a:rPr lang="en-US" sz="800" b="1" i="0" u="none" strike="noStrike" dirty="0">
                          <a:solidFill>
                            <a:srgbClr val="7030A0"/>
                          </a:solidFill>
                          <a:effectLst/>
                          <a:latin typeface="A028 Medium" panose="00000000000000000006" pitchFamily="2" charset="0"/>
                        </a:rPr>
                        <a:t>Study 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TS1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7030A0"/>
                          </a:solidFill>
                          <a:effectLst/>
                          <a:latin typeface="A028 Medium" panose="00000000000000000006" pitchFamily="2" charset="0"/>
                        </a:rPr>
                        <a:t>TS2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7030A0"/>
                          </a:solidFill>
                          <a:effectLst/>
                          <a:latin typeface="A028 Medium" panose="00000000000000000006" pitchFamily="2" charset="0"/>
                        </a:rPr>
                        <a:t>NE1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7030A0"/>
                          </a:solidFill>
                          <a:effectLst/>
                          <a:latin typeface="A028 Medium" panose="00000000000000000006" pitchFamily="2" charset="0"/>
                        </a:rPr>
                        <a:t>I3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7030A0"/>
                          </a:solidFill>
                          <a:effectLst/>
                          <a:latin typeface="A028 Medium" panose="00000000000000000006" pitchFamily="2" charset="0"/>
                        </a:rPr>
                        <a:t>I8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7030A0"/>
                          </a:solidFill>
                          <a:effectLst/>
                          <a:latin typeface="A028 Medium" panose="00000000000000000006" pitchFamily="2" charset="0"/>
                        </a:rPr>
                        <a:t>C1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4815079"/>
                  </a:ext>
                </a:extLst>
              </a:tr>
              <a:tr h="127000">
                <a:tc vMerge="1">
                  <a:txBody>
                    <a:bodyPr/>
                    <a:lstStyle/>
                    <a:p>
                      <a:endParaRPr lang="en-US"/>
                    </a:p>
                  </a:txBody>
                  <a:tcPr/>
                </a:tc>
                <a:tc>
                  <a:txBody>
                    <a:bodyPr/>
                    <a:lstStyle/>
                    <a:p>
                      <a:pPr algn="ctr" fontAlgn="ctr"/>
                      <a:r>
                        <a:rPr lang="en-US" sz="800" b="1" i="0" u="none" strike="noStrike">
                          <a:solidFill>
                            <a:srgbClr val="7030A0"/>
                          </a:solidFill>
                          <a:effectLst/>
                          <a:latin typeface="A028 Medium" panose="00000000000000000006" pitchFamily="2" charset="0"/>
                        </a:rPr>
                        <a:t>TS3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TS4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NE2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1178485"/>
                  </a:ext>
                </a:extLst>
              </a:tr>
              <a:tr h="127000">
                <a:tc vMerge="1">
                  <a:txBody>
                    <a:bodyPr/>
                    <a:lstStyle/>
                    <a:p>
                      <a:endParaRPr lang="en-US"/>
                    </a:p>
                  </a:txBody>
                  <a:tcPr/>
                </a:tc>
                <a:tc>
                  <a:txBody>
                    <a:bodyPr/>
                    <a:lstStyle/>
                    <a:p>
                      <a:pPr algn="ctr" fontAlgn="ctr"/>
                      <a:r>
                        <a:rPr lang="en-US" sz="800" b="1" i="0" u="none" strike="noStrike">
                          <a:solidFill>
                            <a:srgbClr val="7030A0"/>
                          </a:solidFill>
                          <a:effectLst/>
                          <a:latin typeface="A028 Medium" panose="00000000000000000006" pitchFamily="2" charset="0"/>
                        </a:rPr>
                        <a:t>TS5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NE3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I12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25842454"/>
                  </a:ext>
                </a:extLst>
              </a:tr>
              <a:tr h="127000">
                <a:tc vMerge="1">
                  <a:txBody>
                    <a:bodyPr/>
                    <a:lstStyle/>
                    <a:p>
                      <a:endParaRPr lang="en-US"/>
                    </a:p>
                  </a:txBody>
                  <a:tcPr/>
                </a:tc>
                <a:tc>
                  <a:txBody>
                    <a:bodyPr/>
                    <a:lstStyle/>
                    <a:p>
                      <a:pPr algn="ctr" fontAlgn="ctr"/>
                      <a:r>
                        <a:rPr lang="en-US" sz="800" b="1" i="0" u="none" strike="noStrike">
                          <a:solidFill>
                            <a:srgbClr val="7030A0"/>
                          </a:solidFill>
                          <a:effectLst/>
                          <a:latin typeface="A028 Medium" panose="00000000000000000006" pitchFamily="2" charset="0"/>
                        </a:rPr>
                        <a:t>TS6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NE4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77140222"/>
                  </a:ext>
                </a:extLst>
              </a:tr>
              <a:tr h="127000">
                <a:tc vMerge="1">
                  <a:txBody>
                    <a:bodyPr/>
                    <a:lstStyle/>
                    <a:p>
                      <a:endParaRPr lang="en-US"/>
                    </a:p>
                  </a:txBody>
                  <a:tcPr/>
                </a:tc>
                <a:tc>
                  <a:txBody>
                    <a:bodyPr/>
                    <a:lstStyle/>
                    <a:p>
                      <a:pPr algn="ctr" fontAlgn="ctr"/>
                      <a:r>
                        <a:rPr lang="en-US" sz="800" b="1" i="0" u="none" strike="noStrike" dirty="0">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39146595"/>
                  </a:ext>
                </a:extLst>
              </a:tr>
              <a:tr h="127000">
                <a:tc vMerge="1">
                  <a:txBody>
                    <a:bodyPr/>
                    <a:lstStyle/>
                    <a:p>
                      <a:endParaRPr lang="en-US"/>
                    </a:p>
                  </a:txBody>
                  <a:tcPr/>
                </a:tc>
                <a:tc>
                  <a:txBody>
                    <a:bodyPr/>
                    <a:lstStyle/>
                    <a:p>
                      <a:pPr algn="ctr" fontAlgn="ctr"/>
                      <a:r>
                        <a:rPr lang="en-US" sz="800" b="1" i="0" u="none" strike="noStrike" dirty="0">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I10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89964132"/>
                  </a:ext>
                </a:extLst>
              </a:tr>
              <a:tr h="127000">
                <a:tc vMerge="1">
                  <a:txBody>
                    <a:bodyPr/>
                    <a:lstStyle/>
                    <a:p>
                      <a:endParaRPr lang="en-US"/>
                    </a:p>
                  </a:txBody>
                  <a:tcPr/>
                </a:tc>
                <a:tc>
                  <a:txBody>
                    <a:bodyPr/>
                    <a:lstStyle/>
                    <a:p>
                      <a:pPr algn="ctr" fontAlgn="ctr"/>
                      <a:r>
                        <a:rPr lang="en-US" sz="800" b="1" i="0" u="none" strike="noStrike" dirty="0">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I11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38703773"/>
                  </a:ext>
                </a:extLst>
              </a:tr>
              <a:tr h="127000">
                <a:tc vMerge="1">
                  <a:txBody>
                    <a:bodyPr/>
                    <a:lstStyle/>
                    <a:p>
                      <a:endParaRPr lang="en-US"/>
                    </a:p>
                  </a:txBody>
                  <a:tcPr/>
                </a:tc>
                <a:tc>
                  <a:txBody>
                    <a:bodyPr/>
                    <a:lstStyle/>
                    <a:p>
                      <a:pPr algn="ctr" fontAlgn="ctr"/>
                      <a:r>
                        <a:rPr lang="en-US" sz="800" b="1" i="0" u="none" strike="noStrike" dirty="0">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I13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55779121"/>
                  </a:ext>
                </a:extLst>
              </a:tr>
              <a:tr h="127000">
                <a:tc vMerge="1">
                  <a:txBody>
                    <a:bodyPr/>
                    <a:lstStyle/>
                    <a:p>
                      <a:endParaRPr lang="en-US"/>
                    </a:p>
                  </a:txBody>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I14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47507847"/>
                  </a:ext>
                </a:extLst>
              </a:tr>
              <a:tr h="127000">
                <a:tc vMerge="1">
                  <a:txBody>
                    <a:bodyPr/>
                    <a:lstStyle/>
                    <a:p>
                      <a:endParaRPr lang="en-US"/>
                    </a:p>
                  </a:txBody>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I15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8782378"/>
                  </a:ext>
                </a:extLst>
              </a:tr>
              <a:tr h="127000">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7030A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91901261"/>
                  </a:ext>
                </a:extLst>
              </a:tr>
              <a:tr h="127000">
                <a:tc rowSpan="14">
                  <a:txBody>
                    <a:bodyPr/>
                    <a:lstStyle/>
                    <a:p>
                      <a:pPr algn="ctr" fontAlgn="ctr"/>
                      <a:r>
                        <a:rPr lang="en-US" sz="800" b="1" i="0" u="none" strike="noStrike">
                          <a:solidFill>
                            <a:srgbClr val="C65911"/>
                          </a:solidFill>
                          <a:effectLst/>
                          <a:latin typeface="A028 Medium" panose="00000000000000000006" pitchFamily="2" charset="0"/>
                        </a:rPr>
                        <a:t>Study 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C1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C65911"/>
                          </a:solidFill>
                          <a:effectLst/>
                          <a:latin typeface="A028 Medium" panose="00000000000000000006" pitchFamily="2" charset="0"/>
                        </a:rPr>
                        <a:t>S1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C65911"/>
                          </a:solidFill>
                          <a:effectLst/>
                          <a:latin typeface="A028 Medium" panose="00000000000000000006" pitchFamily="2" charset="0"/>
                        </a:rPr>
                        <a:t>E1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C65911"/>
                          </a:solidFill>
                          <a:effectLst/>
                          <a:latin typeface="A028 Medium" panose="00000000000000000006" pitchFamily="2" charset="0"/>
                        </a:rPr>
                        <a:t>E2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C65911"/>
                          </a:solidFill>
                          <a:effectLst/>
                          <a:latin typeface="A028 Medium" panose="00000000000000000006" pitchFamily="2" charset="0"/>
                        </a:rPr>
                        <a:t>L1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C65911"/>
                          </a:solidFill>
                          <a:effectLst/>
                          <a:latin typeface="A028 Medium" panose="00000000000000000006" pitchFamily="2" charset="0"/>
                        </a:rPr>
                        <a:t>S4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C65911"/>
                          </a:solidFill>
                          <a:effectLst/>
                          <a:latin typeface="A028 Medium" panose="00000000000000000006" pitchFamily="2" charset="0"/>
                        </a:rPr>
                        <a:t>A2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655641831"/>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C2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dirty="0">
                          <a:solidFill>
                            <a:srgbClr val="C65911"/>
                          </a:solidFill>
                          <a:effectLst/>
                          <a:latin typeface="A028 Medium" panose="00000000000000000006" pitchFamily="2" charset="0"/>
                        </a:rPr>
                        <a:t>S2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L2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S5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21051314"/>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ED1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S3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S6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07990788"/>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ED2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dirty="0">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1416154"/>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ED3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dirty="0">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20797291"/>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ED4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30903359"/>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ED5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19606831"/>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A1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47275072"/>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A3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dirty="0">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02822382"/>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A4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6089775"/>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A5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16747278"/>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A6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dirty="0">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77118706"/>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L3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16519290"/>
                  </a:ext>
                </a:extLst>
              </a:tr>
              <a:tr h="127000">
                <a:tc vMerge="1">
                  <a:txBody>
                    <a:bodyPr/>
                    <a:lstStyle/>
                    <a:p>
                      <a:endParaRPr lang="en-US"/>
                    </a:p>
                  </a:txBody>
                  <a:tcPr/>
                </a:tc>
                <a:tc>
                  <a:txBody>
                    <a:bodyPr/>
                    <a:lstStyle/>
                    <a:p>
                      <a:pPr algn="ctr" fontAlgn="ctr"/>
                      <a:r>
                        <a:rPr lang="en-US" sz="800" b="1" i="0" u="none" strike="noStrike">
                          <a:solidFill>
                            <a:srgbClr val="C65911"/>
                          </a:solidFill>
                          <a:effectLst/>
                          <a:latin typeface="A028 Medium" panose="00000000000000000006" pitchFamily="2" charset="0"/>
                        </a:rPr>
                        <a:t>L4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072730"/>
                  </a:ext>
                </a:extLst>
              </a:tr>
              <a:tr h="127000">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C65911"/>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6599317"/>
                  </a:ext>
                </a:extLst>
              </a:tr>
              <a:tr h="127000">
                <a:tc rowSpan="15">
                  <a:txBody>
                    <a:bodyPr/>
                    <a:lstStyle/>
                    <a:p>
                      <a:pPr algn="ctr" fontAlgn="ctr"/>
                      <a:r>
                        <a:rPr lang="en-US" sz="800" b="1" i="0" u="none" strike="noStrike" dirty="0">
                          <a:solidFill>
                            <a:srgbClr val="00B0F0"/>
                          </a:solidFill>
                          <a:effectLst/>
                          <a:latin typeface="A028 Medium" panose="00000000000000000006" pitchFamily="2" charset="0"/>
                        </a:rPr>
                        <a:t>Study 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M1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B0F0"/>
                          </a:solidFill>
                          <a:effectLst/>
                          <a:latin typeface="A028 Medium" panose="00000000000000000006" pitchFamily="2" charset="0"/>
                        </a:rPr>
                        <a:t>S2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B0F0"/>
                          </a:solidFill>
                          <a:effectLst/>
                          <a:latin typeface="A028 Medium" panose="00000000000000000006" pitchFamily="2" charset="0"/>
                        </a:rPr>
                        <a:t>H6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B0F0"/>
                          </a:solidFill>
                          <a:effectLst/>
                          <a:latin typeface="A028 Medium" panose="00000000000000000006" pitchFamily="2" charset="0"/>
                        </a:rPr>
                        <a:t>H4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B0F0"/>
                          </a:solidFill>
                          <a:effectLst/>
                          <a:latin typeface="A028 Medium" panose="00000000000000000006" pitchFamily="2" charset="0"/>
                        </a:rPr>
                        <a:t>R1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B0F0"/>
                          </a:solidFill>
                          <a:effectLst/>
                          <a:latin typeface="A028 Medium" panose="00000000000000000006" pitchFamily="2" charset="0"/>
                        </a:rPr>
                        <a:t>A6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00B0F0"/>
                          </a:solidFill>
                          <a:effectLst/>
                          <a:latin typeface="A028 Medium" panose="00000000000000000006" pitchFamily="2" charset="0"/>
                        </a:rPr>
                        <a:t>B1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25642544"/>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M2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dirty="0">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H5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R2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B2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408314718"/>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M3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dirty="0">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H7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R3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A10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B3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02466291"/>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M4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H9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R4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A13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B4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87984924"/>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M5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H11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R5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A14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H1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46174966"/>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M6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R6</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66348878"/>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M7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38055160"/>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M8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9380983"/>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H2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S10</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A7</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15970349"/>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H3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S11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A11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71440536"/>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H8</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A12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89938143"/>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A15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708841073"/>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A1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139759010"/>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A5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84557631"/>
                  </a:ext>
                </a:extLst>
              </a:tr>
              <a:tr h="127000">
                <a:tc vMerge="1">
                  <a:txBody>
                    <a:bodyPr/>
                    <a:lstStyle/>
                    <a:p>
                      <a:endParaRPr lang="en-US"/>
                    </a:p>
                  </a:txBody>
                  <a:tcPr/>
                </a:tc>
                <a:tc>
                  <a:txBody>
                    <a:bodyPr/>
                    <a:lstStyle/>
                    <a:p>
                      <a:pPr algn="ctr" fontAlgn="ctr"/>
                      <a:r>
                        <a:rPr lang="en-US" sz="800" b="1" i="0" u="none" strike="noStrike">
                          <a:solidFill>
                            <a:srgbClr val="00B0F0"/>
                          </a:solidFill>
                          <a:effectLst/>
                          <a:latin typeface="A028 Medium" panose="00000000000000000006" pitchFamily="2" charset="0"/>
                        </a:rPr>
                        <a:t>A9</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87383543"/>
                  </a:ext>
                </a:extLst>
              </a:tr>
              <a:tr h="127000">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00B0F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1209579"/>
                  </a:ext>
                </a:extLst>
              </a:tr>
              <a:tr h="127000">
                <a:tc rowSpan="12">
                  <a:txBody>
                    <a:bodyPr/>
                    <a:lstStyle/>
                    <a:p>
                      <a:pPr algn="ctr" fontAlgn="ctr"/>
                      <a:r>
                        <a:rPr lang="en-US" sz="800" b="1" i="0" u="none" strike="noStrike">
                          <a:solidFill>
                            <a:srgbClr val="806000"/>
                          </a:solidFill>
                          <a:effectLst/>
                          <a:latin typeface="A028 Medium" panose="00000000000000000006" pitchFamily="2" charset="0"/>
                        </a:rPr>
                        <a:t>Study 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806000"/>
                          </a:solidFill>
                          <a:effectLst/>
                          <a:latin typeface="A028 Medium" panose="00000000000000000006" pitchFamily="2" charset="0"/>
                        </a:rPr>
                        <a:t>S1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806000"/>
                          </a:solidFill>
                          <a:effectLst/>
                          <a:latin typeface="A028 Medium" panose="00000000000000000006" pitchFamily="2" charset="0"/>
                        </a:rPr>
                        <a:t>B1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806000"/>
                          </a:solidFill>
                          <a:effectLst/>
                          <a:latin typeface="A028 Medium" panose="00000000000000000006" pitchFamily="2" charset="0"/>
                        </a:rPr>
                        <a:t>R2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806000"/>
                          </a:solidFill>
                          <a:effectLst/>
                          <a:latin typeface="A028 Medium" panose="00000000000000000006" pitchFamily="2" charset="0"/>
                        </a:rPr>
                        <a:t>D2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69647086"/>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M1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B2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R4</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3942751"/>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M2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R3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P1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016093180"/>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M3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M1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44879100"/>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D1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M2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97450152"/>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D3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M3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661380885"/>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R1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12048944"/>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R5</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08246514"/>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G1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79447211"/>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G2</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12100580"/>
                  </a:ext>
                </a:extLst>
              </a:tr>
              <a:tr h="127000">
                <a:tc vMerge="1">
                  <a:txBody>
                    <a:bodyPr/>
                    <a:lstStyle/>
                    <a:p>
                      <a:endParaRPr lang="en-US"/>
                    </a:p>
                  </a:txBody>
                  <a:tcPr/>
                </a:tc>
                <a:tc>
                  <a:txBody>
                    <a:bodyPr/>
                    <a:lstStyle/>
                    <a:p>
                      <a:pPr algn="ctr" fontAlgn="ctr"/>
                      <a:r>
                        <a:rPr lang="en-US" sz="800" b="1" i="0" u="none" strike="noStrike">
                          <a:solidFill>
                            <a:srgbClr val="806000"/>
                          </a:solidFill>
                          <a:effectLst/>
                          <a:latin typeface="A028 Medium" panose="00000000000000000006" pitchFamily="2" charset="0"/>
                        </a:rPr>
                        <a:t>G3</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000906870"/>
                  </a:ext>
                </a:extLst>
              </a:tr>
              <a:tr h="127000">
                <a:tc vMerge="1">
                  <a:txBody>
                    <a:bodyPr/>
                    <a:lstStyle/>
                    <a:p>
                      <a:endParaRPr lang="en-US"/>
                    </a:p>
                  </a:txBody>
                  <a:tcPr/>
                </a:tc>
                <a:tc>
                  <a:txBody>
                    <a:bodyPr/>
                    <a:lstStyle/>
                    <a:p>
                      <a:pPr algn="ctr" fontAlgn="ctr"/>
                      <a:r>
                        <a:rPr lang="en-US" sz="800" b="1" i="0" u="none" strike="noStrike" dirty="0">
                          <a:solidFill>
                            <a:srgbClr val="806000"/>
                          </a:solidFill>
                          <a:effectLst/>
                          <a:latin typeface="A028 Medium" panose="00000000000000000006" pitchFamily="2" charset="0"/>
                        </a:rPr>
                        <a:t>U1</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800" b="1" i="0" u="none" strike="noStrike" dirty="0">
                          <a:solidFill>
                            <a:srgbClr val="806000"/>
                          </a:solidFill>
                          <a:effectLst/>
                          <a:latin typeface="A028 Medium" panose="00000000000000000006" pitchFamily="2"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2538416"/>
                  </a:ext>
                </a:extLst>
              </a:tr>
            </a:tbl>
          </a:graphicData>
        </a:graphic>
      </p:graphicFrame>
    </p:spTree>
    <p:extLst>
      <p:ext uri="{BB962C8B-B14F-4D97-AF65-F5344CB8AC3E}">
        <p14:creationId xmlns:p14="http://schemas.microsoft.com/office/powerpoint/2010/main" val="21896384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E9B4ED-E2BB-4E1A-8872-4C28A4FF2301}"/>
              </a:ext>
            </a:extLst>
          </p:cNvPr>
          <p:cNvPicPr>
            <a:picLocks noChangeAspect="1"/>
          </p:cNvPicPr>
          <p:nvPr/>
        </p:nvPicPr>
        <p:blipFill>
          <a:blip r:embed="rId2"/>
          <a:stretch>
            <a:fillRect/>
          </a:stretch>
        </p:blipFill>
        <p:spPr>
          <a:xfrm>
            <a:off x="7619092" y="2529342"/>
            <a:ext cx="4253065" cy="4062259"/>
          </a:xfrm>
          <a:prstGeom prst="rect">
            <a:avLst/>
          </a:prstGeom>
        </p:spPr>
      </p:pic>
      <p:pic>
        <p:nvPicPr>
          <p:cNvPr id="6" name="Picture 5">
            <a:extLst>
              <a:ext uri="{FF2B5EF4-FFF2-40B4-BE49-F238E27FC236}">
                <a16:creationId xmlns:a16="http://schemas.microsoft.com/office/drawing/2014/main" id="{07311BCB-5F22-4297-9F13-E131C3E64F93}"/>
              </a:ext>
            </a:extLst>
          </p:cNvPr>
          <p:cNvPicPr>
            <a:picLocks noChangeAspect="1"/>
          </p:cNvPicPr>
          <p:nvPr/>
        </p:nvPicPr>
        <p:blipFill>
          <a:blip r:embed="rId3"/>
          <a:stretch>
            <a:fillRect/>
          </a:stretch>
        </p:blipFill>
        <p:spPr>
          <a:xfrm>
            <a:off x="2033562" y="2529342"/>
            <a:ext cx="5181966" cy="4082840"/>
          </a:xfrm>
          <a:prstGeom prst="rect">
            <a:avLst/>
          </a:prstGeom>
        </p:spPr>
      </p:pic>
      <p:sp>
        <p:nvSpPr>
          <p:cNvPr id="7" name="TextBox 6">
            <a:extLst>
              <a:ext uri="{FF2B5EF4-FFF2-40B4-BE49-F238E27FC236}">
                <a16:creationId xmlns:a16="http://schemas.microsoft.com/office/drawing/2014/main" id="{682B5671-BCDA-4633-86E3-CE91E2279B09}"/>
              </a:ext>
            </a:extLst>
          </p:cNvPr>
          <p:cNvSpPr txBox="1"/>
          <p:nvPr/>
        </p:nvSpPr>
        <p:spPr>
          <a:xfrm>
            <a:off x="2647037" y="1452124"/>
            <a:ext cx="3761104" cy="1077218"/>
          </a:xfrm>
          <a:prstGeom prst="rect">
            <a:avLst/>
          </a:prstGeom>
          <a:noFill/>
        </p:spPr>
        <p:txBody>
          <a:bodyPr wrap="square" rtlCol="0">
            <a:spAutoFit/>
          </a:bodyPr>
          <a:lstStyle/>
          <a:p>
            <a:r>
              <a:rPr lang="en-US" sz="3200" dirty="0"/>
              <a:t>Component Value Chart for alternatives</a:t>
            </a:r>
          </a:p>
        </p:txBody>
      </p:sp>
      <p:sp>
        <p:nvSpPr>
          <p:cNvPr id="8" name="TextBox 7">
            <a:extLst>
              <a:ext uri="{FF2B5EF4-FFF2-40B4-BE49-F238E27FC236}">
                <a16:creationId xmlns:a16="http://schemas.microsoft.com/office/drawing/2014/main" id="{B3782A48-5238-4921-84C4-79973E4CB8D2}"/>
              </a:ext>
            </a:extLst>
          </p:cNvPr>
          <p:cNvSpPr txBox="1"/>
          <p:nvPr/>
        </p:nvSpPr>
        <p:spPr>
          <a:xfrm>
            <a:off x="7942481" y="1401044"/>
            <a:ext cx="3929676" cy="1077218"/>
          </a:xfrm>
          <a:prstGeom prst="rect">
            <a:avLst/>
          </a:prstGeom>
          <a:noFill/>
        </p:spPr>
        <p:txBody>
          <a:bodyPr wrap="square" rtlCol="0">
            <a:spAutoFit/>
          </a:bodyPr>
          <a:lstStyle/>
          <a:p>
            <a:r>
              <a:rPr lang="en-US" sz="3200" dirty="0"/>
              <a:t>Value vs Cost for alternatives</a:t>
            </a:r>
          </a:p>
        </p:txBody>
      </p:sp>
      <p:pic>
        <p:nvPicPr>
          <p:cNvPr id="9" name="Picture 8">
            <a:extLst>
              <a:ext uri="{FF2B5EF4-FFF2-40B4-BE49-F238E27FC236}">
                <a16:creationId xmlns:a16="http://schemas.microsoft.com/office/drawing/2014/main" id="{EBE8496D-6C3A-4314-8B2A-B42504A740E9}"/>
              </a:ext>
            </a:extLst>
          </p:cNvPr>
          <p:cNvPicPr>
            <a:picLocks noChangeAspect="1"/>
          </p:cNvPicPr>
          <p:nvPr/>
        </p:nvPicPr>
        <p:blipFill>
          <a:blip r:embed="rId4"/>
          <a:stretch>
            <a:fillRect/>
          </a:stretch>
        </p:blipFill>
        <p:spPr>
          <a:xfrm>
            <a:off x="252752" y="2254133"/>
            <a:ext cx="1310291" cy="1129372"/>
          </a:xfrm>
          <a:prstGeom prst="rect">
            <a:avLst/>
          </a:prstGeom>
        </p:spPr>
      </p:pic>
      <p:pic>
        <p:nvPicPr>
          <p:cNvPr id="10" name="Picture 9">
            <a:extLst>
              <a:ext uri="{FF2B5EF4-FFF2-40B4-BE49-F238E27FC236}">
                <a16:creationId xmlns:a16="http://schemas.microsoft.com/office/drawing/2014/main" id="{1671DFDF-3376-4F70-AE96-10D398441DCD}"/>
              </a:ext>
            </a:extLst>
          </p:cNvPr>
          <p:cNvPicPr>
            <a:picLocks noChangeAspect="1"/>
          </p:cNvPicPr>
          <p:nvPr/>
        </p:nvPicPr>
        <p:blipFill>
          <a:blip r:embed="rId5"/>
          <a:stretch>
            <a:fillRect/>
          </a:stretch>
        </p:blipFill>
        <p:spPr>
          <a:xfrm>
            <a:off x="387325" y="3696864"/>
            <a:ext cx="1026132" cy="1218439"/>
          </a:xfrm>
          <a:prstGeom prst="rect">
            <a:avLst/>
          </a:prstGeom>
        </p:spPr>
      </p:pic>
      <p:pic>
        <p:nvPicPr>
          <p:cNvPr id="11" name="Picture 10">
            <a:extLst>
              <a:ext uri="{FF2B5EF4-FFF2-40B4-BE49-F238E27FC236}">
                <a16:creationId xmlns:a16="http://schemas.microsoft.com/office/drawing/2014/main" id="{6B5A9725-87FA-45FD-BE08-0827E1E322AC}"/>
              </a:ext>
            </a:extLst>
          </p:cNvPr>
          <p:cNvPicPr>
            <a:picLocks noChangeAspect="1"/>
          </p:cNvPicPr>
          <p:nvPr/>
        </p:nvPicPr>
        <p:blipFill>
          <a:blip r:embed="rId6"/>
          <a:stretch>
            <a:fillRect/>
          </a:stretch>
        </p:blipFill>
        <p:spPr>
          <a:xfrm>
            <a:off x="319843" y="5334124"/>
            <a:ext cx="1176105" cy="1225565"/>
          </a:xfrm>
          <a:prstGeom prst="rect">
            <a:avLst/>
          </a:prstGeom>
        </p:spPr>
      </p:pic>
      <p:sp>
        <p:nvSpPr>
          <p:cNvPr id="12" name="TextBox 11">
            <a:extLst>
              <a:ext uri="{FF2B5EF4-FFF2-40B4-BE49-F238E27FC236}">
                <a16:creationId xmlns:a16="http://schemas.microsoft.com/office/drawing/2014/main" id="{BDCEE6C1-55B1-45F4-B67E-1668B7CC57B7}"/>
              </a:ext>
            </a:extLst>
          </p:cNvPr>
          <p:cNvSpPr txBox="1"/>
          <p:nvPr/>
        </p:nvSpPr>
        <p:spPr>
          <a:xfrm>
            <a:off x="0" y="1220311"/>
            <a:ext cx="2109423" cy="1077218"/>
          </a:xfrm>
          <a:prstGeom prst="rect">
            <a:avLst/>
          </a:prstGeom>
          <a:noFill/>
        </p:spPr>
        <p:txBody>
          <a:bodyPr wrap="square" rtlCol="0">
            <a:spAutoFit/>
          </a:bodyPr>
          <a:lstStyle/>
          <a:p>
            <a:r>
              <a:rPr lang="en-US" sz="3200" dirty="0"/>
              <a:t>Value curves</a:t>
            </a:r>
          </a:p>
        </p:txBody>
      </p:sp>
      <p:sp>
        <p:nvSpPr>
          <p:cNvPr id="14" name="Right Arrow 23">
            <a:extLst>
              <a:ext uri="{FF2B5EF4-FFF2-40B4-BE49-F238E27FC236}">
                <a16:creationId xmlns:a16="http://schemas.microsoft.com/office/drawing/2014/main" id="{A292D4F6-4969-458B-BBA1-37AE67F46809}"/>
              </a:ext>
            </a:extLst>
          </p:cNvPr>
          <p:cNvSpPr/>
          <p:nvPr/>
        </p:nvSpPr>
        <p:spPr bwMode="auto">
          <a:xfrm>
            <a:off x="1738278" y="3921444"/>
            <a:ext cx="189193" cy="25850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3135313" rtl="0" eaLnBrk="1" fontAlgn="base" latinLnBrk="0" hangingPunct="1">
              <a:lnSpc>
                <a:spcPct val="100000"/>
              </a:lnSpc>
              <a:spcBef>
                <a:spcPct val="0"/>
              </a:spcBef>
              <a:spcAft>
                <a:spcPct val="0"/>
              </a:spcAft>
              <a:buClrTx/>
              <a:buSzTx/>
              <a:buFontTx/>
              <a:buNone/>
              <a:tabLst/>
            </a:pPr>
            <a:endParaRPr kumimoji="0" lang="en-US" sz="6100" b="0" i="0" u="none" strike="noStrike" cap="none" normalizeH="0" baseline="0">
              <a:ln>
                <a:noFill/>
              </a:ln>
              <a:solidFill>
                <a:schemeClr val="tx1"/>
              </a:solidFill>
              <a:effectLst/>
              <a:latin typeface="Arial" charset="0"/>
            </a:endParaRPr>
          </a:p>
        </p:txBody>
      </p:sp>
      <p:sp>
        <p:nvSpPr>
          <p:cNvPr id="15" name="Right Arrow 56">
            <a:extLst>
              <a:ext uri="{FF2B5EF4-FFF2-40B4-BE49-F238E27FC236}">
                <a16:creationId xmlns:a16="http://schemas.microsoft.com/office/drawing/2014/main" id="{A0D6D25F-DC09-4D6D-AE22-0C951C306C4C}"/>
              </a:ext>
            </a:extLst>
          </p:cNvPr>
          <p:cNvSpPr/>
          <p:nvPr/>
        </p:nvSpPr>
        <p:spPr bwMode="auto">
          <a:xfrm>
            <a:off x="7401939" y="3928618"/>
            <a:ext cx="189193" cy="258503"/>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3135313" rtl="0" eaLnBrk="1" fontAlgn="base" latinLnBrk="0" hangingPunct="1">
              <a:lnSpc>
                <a:spcPct val="100000"/>
              </a:lnSpc>
              <a:spcBef>
                <a:spcPct val="0"/>
              </a:spcBef>
              <a:spcAft>
                <a:spcPct val="0"/>
              </a:spcAft>
              <a:buClrTx/>
              <a:buSzTx/>
              <a:buFontTx/>
              <a:buNone/>
              <a:tabLst/>
            </a:pPr>
            <a:endParaRPr kumimoji="0" lang="en-US" sz="6100" b="0" i="0" u="none" strike="noStrike" cap="none" normalizeH="0" baseline="0">
              <a:ln>
                <a:noFill/>
              </a:ln>
              <a:solidFill>
                <a:schemeClr val="tx1"/>
              </a:solidFill>
              <a:effectLst/>
              <a:latin typeface="Arial" charset="0"/>
            </a:endParaRPr>
          </a:p>
        </p:txBody>
      </p:sp>
      <p:sp>
        <p:nvSpPr>
          <p:cNvPr id="17" name="Title 1">
            <a:extLst>
              <a:ext uri="{FF2B5EF4-FFF2-40B4-BE49-F238E27FC236}">
                <a16:creationId xmlns:a16="http://schemas.microsoft.com/office/drawing/2014/main" id="{E62CB33C-B650-47C3-9BD2-566BB171BD21}"/>
              </a:ext>
            </a:extLst>
          </p:cNvPr>
          <p:cNvSpPr txBox="1">
            <a:spLocks/>
          </p:cNvSpPr>
          <p:nvPr/>
        </p:nvSpPr>
        <p:spPr>
          <a:xfrm>
            <a:off x="1927470" y="491185"/>
            <a:ext cx="8406138" cy="999699"/>
          </a:xfrm>
        </p:spPr>
        <p:txBody>
          <a:bodyPr>
            <a:normAutofit/>
          </a:bodyPr>
          <a:lstStyle>
            <a:lvl1pPr algn="l" defTabSz="228600" rtl="0" eaLnBrk="1" latinLnBrk="0" hangingPunct="1">
              <a:spcBef>
                <a:spcPct val="0"/>
              </a:spcBef>
              <a:buNone/>
              <a:defRPr sz="3200" b="1" i="0" kern="1200">
                <a:solidFill>
                  <a:schemeClr val="tx1"/>
                </a:solidFill>
                <a:latin typeface="+mj-lt"/>
                <a:ea typeface="+mj-ea"/>
                <a:cs typeface="Gotham Condensed Bold"/>
              </a:defRPr>
            </a:lvl1pPr>
          </a:lstStyle>
          <a:p>
            <a:pPr marL="0" marR="0" lvl="0" indent="0" algn="l" defTabSz="2286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53EA9"/>
                </a:solidFill>
                <a:effectLst/>
                <a:uLnTx/>
                <a:uFillTx/>
                <a:latin typeface="Arial Black" panose="020B0A04020102020204" pitchFamily="34" charset="0"/>
              </a:rPr>
              <a:t>Multiple Objective Decision Analysis</a:t>
            </a:r>
          </a:p>
        </p:txBody>
      </p:sp>
    </p:spTree>
    <p:extLst>
      <p:ext uri="{BB962C8B-B14F-4D97-AF65-F5344CB8AC3E}">
        <p14:creationId xmlns:p14="http://schemas.microsoft.com/office/powerpoint/2010/main" val="21334081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F4B7B-B66B-4119-AD2C-8142DD352A06}"/>
              </a:ext>
            </a:extLst>
          </p:cNvPr>
          <p:cNvSpPr>
            <a:spLocks noGrp="1"/>
          </p:cNvSpPr>
          <p:nvPr>
            <p:ph type="title"/>
          </p:nvPr>
        </p:nvSpPr>
        <p:spPr>
          <a:xfrm>
            <a:off x="2814221" y="260360"/>
            <a:ext cx="6413599" cy="999699"/>
          </a:xfrm>
        </p:spPr>
        <p:txBody>
          <a:bodyPr>
            <a:noAutofit/>
          </a:bodyPr>
          <a:lstStyle/>
          <a:p>
            <a:r>
              <a:rPr lang="en-US" dirty="0">
                <a:latin typeface="Arial Black" panose="020B0A04020102020204" pitchFamily="34" charset="0"/>
              </a:rPr>
              <a:t>Separating Cost and Value</a:t>
            </a:r>
          </a:p>
        </p:txBody>
      </p:sp>
      <p:sp>
        <p:nvSpPr>
          <p:cNvPr id="4" name="Slide Number Placeholder 3">
            <a:extLst>
              <a:ext uri="{FF2B5EF4-FFF2-40B4-BE49-F238E27FC236}">
                <a16:creationId xmlns:a16="http://schemas.microsoft.com/office/drawing/2014/main" id="{A84F7352-FE16-4463-9460-DA9252167024}"/>
              </a:ext>
            </a:extLst>
          </p:cNvPr>
          <p:cNvSpPr>
            <a:spLocks noGrp="1"/>
          </p:cNvSpPr>
          <p:nvPr>
            <p:ph type="sldNum" sz="quarter" idx="12"/>
          </p:nvPr>
        </p:nvSpPr>
        <p:spPr/>
        <p:txBody>
          <a:bodyPr/>
          <a:lstStyle/>
          <a:p>
            <a:pPr defTabSz="457200"/>
            <a:fld id="{D2309A7F-DA4F-7A48-BA9F-1ADD0F1A3EFA}" type="slidenum">
              <a:rPr lang="en-US">
                <a:solidFill>
                  <a:srgbClr val="053EA9"/>
                </a:solidFill>
                <a:latin typeface="Calibri"/>
              </a:rPr>
              <a:pPr defTabSz="457200"/>
              <a:t>22</a:t>
            </a:fld>
            <a:endParaRPr lang="en-US" dirty="0">
              <a:solidFill>
                <a:srgbClr val="053EA9"/>
              </a:solidFill>
              <a:latin typeface="Calibri"/>
            </a:endParaRPr>
          </a:p>
        </p:txBody>
      </p:sp>
      <p:pic>
        <p:nvPicPr>
          <p:cNvPr id="5" name="Picture 4">
            <a:extLst>
              <a:ext uri="{FF2B5EF4-FFF2-40B4-BE49-F238E27FC236}">
                <a16:creationId xmlns:a16="http://schemas.microsoft.com/office/drawing/2014/main" id="{661BEFCF-7DAE-4400-BC44-CCDBF18FDFFC}"/>
              </a:ext>
            </a:extLst>
          </p:cNvPr>
          <p:cNvPicPr>
            <a:picLocks noChangeAspect="1"/>
          </p:cNvPicPr>
          <p:nvPr/>
        </p:nvPicPr>
        <p:blipFill>
          <a:blip r:embed="rId2"/>
          <a:stretch>
            <a:fillRect/>
          </a:stretch>
        </p:blipFill>
        <p:spPr>
          <a:xfrm>
            <a:off x="2227914" y="1003969"/>
            <a:ext cx="7393273" cy="3107075"/>
          </a:xfrm>
          <a:prstGeom prst="rect">
            <a:avLst/>
          </a:prstGeom>
        </p:spPr>
      </p:pic>
      <p:graphicFrame>
        <p:nvGraphicFramePr>
          <p:cNvPr id="7" name="Chart 6">
            <a:extLst>
              <a:ext uri="{FF2B5EF4-FFF2-40B4-BE49-F238E27FC236}">
                <a16:creationId xmlns:a16="http://schemas.microsoft.com/office/drawing/2014/main" id="{17DF14CF-F080-44A9-ACC9-F15DB655A1ED}"/>
              </a:ext>
            </a:extLst>
          </p:cNvPr>
          <p:cNvGraphicFramePr>
            <a:graphicFrameLocks/>
          </p:cNvGraphicFramePr>
          <p:nvPr/>
        </p:nvGraphicFramePr>
        <p:xfrm>
          <a:off x="4655820" y="4221480"/>
          <a:ext cx="4572000" cy="2636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7469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58E47-BB6F-49DB-880C-7DEB865E5347}"/>
              </a:ext>
            </a:extLst>
          </p:cNvPr>
          <p:cNvSpPr>
            <a:spLocks noGrp="1"/>
          </p:cNvSpPr>
          <p:nvPr>
            <p:ph type="title"/>
          </p:nvPr>
        </p:nvSpPr>
        <p:spPr/>
        <p:txBody>
          <a:bodyPr/>
          <a:lstStyle/>
          <a:p>
            <a:r>
              <a:rPr lang="en-US" dirty="0">
                <a:latin typeface="Arial Black" panose="020B0A04020102020204" pitchFamily="34" charset="0"/>
              </a:rPr>
              <a:t>Scenario Planning</a:t>
            </a:r>
          </a:p>
        </p:txBody>
      </p:sp>
      <p:sp>
        <p:nvSpPr>
          <p:cNvPr id="4" name="Slide Number Placeholder 3">
            <a:extLst>
              <a:ext uri="{FF2B5EF4-FFF2-40B4-BE49-F238E27FC236}">
                <a16:creationId xmlns:a16="http://schemas.microsoft.com/office/drawing/2014/main" id="{07A2A777-D7F1-427D-B1F1-90F4204BFCB5}"/>
              </a:ext>
            </a:extLst>
          </p:cNvPr>
          <p:cNvSpPr>
            <a:spLocks noGrp="1"/>
          </p:cNvSpPr>
          <p:nvPr>
            <p:ph type="sldNum" sz="quarter" idx="12"/>
          </p:nvPr>
        </p:nvSpPr>
        <p:spPr/>
        <p:txBody>
          <a:bodyPr/>
          <a:lstStyle/>
          <a:p>
            <a:endParaRPr lang="en-US" dirty="0"/>
          </a:p>
        </p:txBody>
      </p:sp>
      <p:pic>
        <p:nvPicPr>
          <p:cNvPr id="5" name="Content Placeholder 4">
            <a:extLst>
              <a:ext uri="{FF2B5EF4-FFF2-40B4-BE49-F238E27FC236}">
                <a16:creationId xmlns:a16="http://schemas.microsoft.com/office/drawing/2014/main" id="{A06FD3A8-BE44-4740-A338-693408F871D0}"/>
              </a:ext>
            </a:extLst>
          </p:cNvPr>
          <p:cNvPicPr>
            <a:picLocks noGrp="1" noChangeAspect="1"/>
          </p:cNvPicPr>
          <p:nvPr>
            <p:ph idx="1"/>
          </p:nvPr>
        </p:nvPicPr>
        <p:blipFill>
          <a:blip r:embed="rId2"/>
          <a:stretch>
            <a:fillRect/>
          </a:stretch>
        </p:blipFill>
        <p:spPr>
          <a:xfrm>
            <a:off x="1349406" y="1458261"/>
            <a:ext cx="8558074" cy="4813917"/>
          </a:xfrm>
          <a:prstGeom prst="rect">
            <a:avLst/>
          </a:prstGeom>
        </p:spPr>
      </p:pic>
    </p:spTree>
    <p:extLst>
      <p:ext uri="{BB962C8B-B14F-4D97-AF65-F5344CB8AC3E}">
        <p14:creationId xmlns:p14="http://schemas.microsoft.com/office/powerpoint/2010/main" val="37758605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A7AE-7847-4E12-9C92-0B6033B4B2D9}"/>
              </a:ext>
            </a:extLst>
          </p:cNvPr>
          <p:cNvSpPr>
            <a:spLocks noGrp="1"/>
          </p:cNvSpPr>
          <p:nvPr>
            <p:ph type="title"/>
          </p:nvPr>
        </p:nvSpPr>
        <p:spPr>
          <a:xfrm>
            <a:off x="596283" y="535569"/>
            <a:ext cx="10999434" cy="999699"/>
          </a:xfrm>
        </p:spPr>
        <p:txBody>
          <a:bodyPr>
            <a:noAutofit/>
          </a:bodyPr>
          <a:lstStyle/>
          <a:p>
            <a:r>
              <a:rPr lang="en-US" dirty="0">
                <a:latin typeface="Arial Black" panose="020B0A04020102020204" pitchFamily="34" charset="0"/>
              </a:rPr>
              <a:t>Scenario Planning Evaluation from other sectors</a:t>
            </a:r>
          </a:p>
        </p:txBody>
      </p:sp>
      <p:sp>
        <p:nvSpPr>
          <p:cNvPr id="4" name="Slide Number Placeholder 3">
            <a:extLst>
              <a:ext uri="{FF2B5EF4-FFF2-40B4-BE49-F238E27FC236}">
                <a16:creationId xmlns:a16="http://schemas.microsoft.com/office/drawing/2014/main" id="{6EA64F53-D0D4-4732-A1D9-54D9DDF06209}"/>
              </a:ext>
            </a:extLst>
          </p:cNvPr>
          <p:cNvSpPr>
            <a:spLocks noGrp="1"/>
          </p:cNvSpPr>
          <p:nvPr>
            <p:ph type="sldNum" sz="quarter" idx="12"/>
          </p:nvPr>
        </p:nvSpPr>
        <p:spPr/>
        <p:txBody>
          <a:bodyPr/>
          <a:lstStyle/>
          <a:p>
            <a:endParaRPr lang="en-US" dirty="0"/>
          </a:p>
        </p:txBody>
      </p:sp>
      <p:pic>
        <p:nvPicPr>
          <p:cNvPr id="5" name="Picture 4">
            <a:extLst>
              <a:ext uri="{FF2B5EF4-FFF2-40B4-BE49-F238E27FC236}">
                <a16:creationId xmlns:a16="http://schemas.microsoft.com/office/drawing/2014/main" id="{375BAF15-F6C0-46CE-98D1-EC869513A2D6}"/>
              </a:ext>
            </a:extLst>
          </p:cNvPr>
          <p:cNvPicPr>
            <a:picLocks noChangeAspect="1"/>
          </p:cNvPicPr>
          <p:nvPr/>
        </p:nvPicPr>
        <p:blipFill>
          <a:blip r:embed="rId2"/>
          <a:stretch>
            <a:fillRect/>
          </a:stretch>
        </p:blipFill>
        <p:spPr>
          <a:xfrm>
            <a:off x="1997476" y="1341205"/>
            <a:ext cx="7779350" cy="5348303"/>
          </a:xfrm>
          <a:prstGeom prst="rect">
            <a:avLst/>
          </a:prstGeom>
        </p:spPr>
      </p:pic>
    </p:spTree>
    <p:extLst>
      <p:ext uri="{BB962C8B-B14F-4D97-AF65-F5344CB8AC3E}">
        <p14:creationId xmlns:p14="http://schemas.microsoft.com/office/powerpoint/2010/main" val="1366497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19F2-0EFC-46D0-BE64-5D60C3CDEAA2}"/>
              </a:ext>
            </a:extLst>
          </p:cNvPr>
          <p:cNvSpPr>
            <a:spLocks noGrp="1"/>
          </p:cNvSpPr>
          <p:nvPr>
            <p:ph type="title"/>
          </p:nvPr>
        </p:nvSpPr>
        <p:spPr>
          <a:xfrm>
            <a:off x="1895751" y="597712"/>
            <a:ext cx="8721941" cy="999699"/>
          </a:xfrm>
        </p:spPr>
        <p:txBody>
          <a:bodyPr>
            <a:noAutofit/>
          </a:bodyPr>
          <a:lstStyle/>
          <a:p>
            <a:r>
              <a:rPr lang="en-US" dirty="0">
                <a:latin typeface="Arial Black" panose="020B0A04020102020204" pitchFamily="34" charset="0"/>
              </a:rPr>
              <a:t>A Need for More Integrated Modeling</a:t>
            </a:r>
          </a:p>
        </p:txBody>
      </p:sp>
      <p:sp>
        <p:nvSpPr>
          <p:cNvPr id="4" name="Slide Number Placeholder 3">
            <a:extLst>
              <a:ext uri="{FF2B5EF4-FFF2-40B4-BE49-F238E27FC236}">
                <a16:creationId xmlns:a16="http://schemas.microsoft.com/office/drawing/2014/main" id="{B97372F6-D008-4E8C-BA0F-0B38D350F84E}"/>
              </a:ext>
            </a:extLst>
          </p:cNvPr>
          <p:cNvSpPr>
            <a:spLocks noGrp="1"/>
          </p:cNvSpPr>
          <p:nvPr>
            <p:ph type="sldNum" sz="quarter" idx="12"/>
          </p:nvPr>
        </p:nvSpPr>
        <p:spPr/>
        <p:txBody>
          <a:bodyPr/>
          <a:lstStyle/>
          <a:p>
            <a:endParaRPr lang="en-US" dirty="0"/>
          </a:p>
        </p:txBody>
      </p:sp>
      <p:graphicFrame>
        <p:nvGraphicFramePr>
          <p:cNvPr id="5" name="Diagram 4">
            <a:extLst>
              <a:ext uri="{FF2B5EF4-FFF2-40B4-BE49-F238E27FC236}">
                <a16:creationId xmlns:a16="http://schemas.microsoft.com/office/drawing/2014/main" id="{FF2F2B47-D291-4E2D-86BF-18112AFC1732}"/>
              </a:ext>
            </a:extLst>
          </p:cNvPr>
          <p:cNvGraphicFramePr/>
          <p:nvPr>
            <p:extLst>
              <p:ext uri="{D42A27DB-BD31-4B8C-83A1-F6EECF244321}">
                <p14:modId xmlns:p14="http://schemas.microsoft.com/office/powerpoint/2010/main" val="4059885472"/>
              </p:ext>
            </p:extLst>
          </p:nvPr>
        </p:nvGraphicFramePr>
        <p:xfrm>
          <a:off x="2168248" y="134157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E43A189B-8466-4033-9BA1-9C87A2C45C8B}"/>
              </a:ext>
            </a:extLst>
          </p:cNvPr>
          <p:cNvSpPr txBox="1"/>
          <p:nvPr/>
        </p:nvSpPr>
        <p:spPr>
          <a:xfrm>
            <a:off x="5250736" y="3681571"/>
            <a:ext cx="1963023" cy="369332"/>
          </a:xfrm>
          <a:prstGeom prst="rect">
            <a:avLst/>
          </a:prstGeom>
          <a:noFill/>
        </p:spPr>
        <p:txBody>
          <a:bodyPr wrap="square" rtlCol="0">
            <a:spAutoFit/>
          </a:bodyPr>
          <a:lstStyle/>
          <a:p>
            <a:r>
              <a:rPr lang="en-US" b="1" dirty="0">
                <a:solidFill>
                  <a:srgbClr val="000000"/>
                </a:solidFill>
              </a:rPr>
              <a:t>Strategic Modeling</a:t>
            </a:r>
          </a:p>
        </p:txBody>
      </p:sp>
    </p:spTree>
    <p:extLst>
      <p:ext uri="{BB962C8B-B14F-4D97-AF65-F5344CB8AC3E}">
        <p14:creationId xmlns:p14="http://schemas.microsoft.com/office/powerpoint/2010/main" val="1513161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92F52-3CB0-4D4B-BE18-65AB4D744E59}"/>
              </a:ext>
            </a:extLst>
          </p:cNvPr>
          <p:cNvSpPr txBox="1"/>
          <p:nvPr/>
        </p:nvSpPr>
        <p:spPr>
          <a:xfrm>
            <a:off x="6622742" y="4154750"/>
            <a:ext cx="4607510" cy="1200329"/>
          </a:xfrm>
          <a:prstGeom prst="rect">
            <a:avLst/>
          </a:prstGeom>
          <a:noFill/>
        </p:spPr>
        <p:txBody>
          <a:bodyPr wrap="square" rtlCol="0">
            <a:spAutoFit/>
          </a:bodyPr>
          <a:lstStyle/>
          <a:p>
            <a:r>
              <a:rPr lang="en-US" dirty="0"/>
              <a:t>Bobby Cottam</a:t>
            </a:r>
          </a:p>
          <a:p>
            <a:r>
              <a:rPr lang="en-US" dirty="0"/>
              <a:t>Traffic Engineer</a:t>
            </a:r>
          </a:p>
          <a:p>
            <a:r>
              <a:rPr lang="en-US" dirty="0">
                <a:solidFill>
                  <a:srgbClr val="000000"/>
                </a:solidFill>
                <a:hlinkClick r:id="rId2">
                  <a:extLst>
                    <a:ext uri="{A12FA001-AC4F-418D-AE19-62706E023703}">
                      <ahyp:hlinkClr xmlns:ahyp="http://schemas.microsoft.com/office/drawing/2018/hyperlinkcolor" val="tx"/>
                    </a:ext>
                  </a:extLst>
                </a:hlinkClick>
              </a:rPr>
              <a:t>Bjcottam@burnsmcd.com</a:t>
            </a:r>
            <a:endParaRPr lang="en-US" dirty="0">
              <a:solidFill>
                <a:srgbClr val="000000"/>
              </a:solidFill>
            </a:endParaRPr>
          </a:p>
          <a:p>
            <a:r>
              <a:rPr lang="en-US" dirty="0"/>
              <a:t>479-725-5464</a:t>
            </a:r>
          </a:p>
        </p:txBody>
      </p:sp>
    </p:spTree>
    <p:extLst>
      <p:ext uri="{BB962C8B-B14F-4D97-AF65-F5344CB8AC3E}">
        <p14:creationId xmlns:p14="http://schemas.microsoft.com/office/powerpoint/2010/main" val="1429234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2FDBF-09C2-4824-883D-5DD200CD5EA1}"/>
              </a:ext>
            </a:extLst>
          </p:cNvPr>
          <p:cNvSpPr>
            <a:spLocks noGrp="1"/>
          </p:cNvSpPr>
          <p:nvPr>
            <p:ph type="title"/>
          </p:nvPr>
        </p:nvSpPr>
        <p:spPr>
          <a:xfrm>
            <a:off x="215900" y="365125"/>
            <a:ext cx="11137900" cy="1325563"/>
          </a:xfrm>
        </p:spPr>
        <p:txBody>
          <a:bodyPr>
            <a:normAutofit fontScale="90000"/>
          </a:bodyPr>
          <a:lstStyle/>
          <a:p>
            <a:r>
              <a:rPr lang="en-US" sz="3600" dirty="0">
                <a:solidFill>
                  <a:srgbClr val="005BBF"/>
                </a:solidFill>
                <a:latin typeface="Arial Black"/>
              </a:rPr>
              <a:t>Metropolitan planning organization (over 1 million people) that discuss CAVs in their LRTP</a:t>
            </a:r>
          </a:p>
        </p:txBody>
      </p:sp>
      <p:pic>
        <p:nvPicPr>
          <p:cNvPr id="4" name="Picture 3">
            <a:extLst>
              <a:ext uri="{FF2B5EF4-FFF2-40B4-BE49-F238E27FC236}">
                <a16:creationId xmlns:a16="http://schemas.microsoft.com/office/drawing/2014/main" id="{14A28134-6CF4-4C47-9E08-EB0FD2536393}"/>
              </a:ext>
            </a:extLst>
          </p:cNvPr>
          <p:cNvPicPr/>
          <p:nvPr/>
        </p:nvPicPr>
        <p:blipFill>
          <a:blip r:embed="rId2"/>
          <a:stretch>
            <a:fillRect/>
          </a:stretch>
        </p:blipFill>
        <p:spPr>
          <a:xfrm>
            <a:off x="1984132" y="1690688"/>
            <a:ext cx="7149218" cy="4948459"/>
          </a:xfrm>
          <a:prstGeom prst="rect">
            <a:avLst/>
          </a:prstGeom>
        </p:spPr>
      </p:pic>
      <p:sp>
        <p:nvSpPr>
          <p:cNvPr id="5" name="Rectangle 4">
            <a:extLst>
              <a:ext uri="{FF2B5EF4-FFF2-40B4-BE49-F238E27FC236}">
                <a16:creationId xmlns:a16="http://schemas.microsoft.com/office/drawing/2014/main" id="{9E8C92AC-56D9-4284-925D-773CE002D6FF}"/>
              </a:ext>
            </a:extLst>
          </p:cNvPr>
          <p:cNvSpPr/>
          <p:nvPr/>
        </p:nvSpPr>
        <p:spPr>
          <a:xfrm>
            <a:off x="3054204" y="6519446"/>
            <a:ext cx="5867935" cy="215444"/>
          </a:xfrm>
          <a:prstGeom prst="rect">
            <a:avLst/>
          </a:prstGeom>
        </p:spPr>
        <p:txBody>
          <a:bodyPr wrap="square">
            <a:spAutoFit/>
          </a:bodyPr>
          <a:lstStyle/>
          <a:p>
            <a:pPr defTabSz="457200"/>
            <a:r>
              <a:rPr lang="en-US" sz="800" dirty="0">
                <a:solidFill>
                  <a:prstClr val="black"/>
                </a:solidFill>
                <a:latin typeface="Calibri"/>
              </a:rPr>
              <a:t>Cottam, B. Transportation Planning for Connected Autonomous Vehicles: How it All Fits Together, TRR 2019</a:t>
            </a:r>
            <a:endParaRPr lang="en-US" dirty="0">
              <a:solidFill>
                <a:prstClr val="black"/>
              </a:solidFill>
              <a:latin typeface="Calibri"/>
            </a:endParaRPr>
          </a:p>
        </p:txBody>
      </p:sp>
      <p:sp>
        <p:nvSpPr>
          <p:cNvPr id="6" name="Slide Number Placeholder 3">
            <a:extLst>
              <a:ext uri="{FF2B5EF4-FFF2-40B4-BE49-F238E27FC236}">
                <a16:creationId xmlns:a16="http://schemas.microsoft.com/office/drawing/2014/main" id="{B0B990D5-AE98-4C0C-BF05-35CD1135D446}"/>
              </a:ext>
            </a:extLst>
          </p:cNvPr>
          <p:cNvSpPr txBox="1">
            <a:spLocks/>
          </p:cNvSpPr>
          <p:nvPr/>
        </p:nvSpPr>
        <p:spPr>
          <a:xfrm>
            <a:off x="152400" y="15240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D2309A7F-DA4F-7A48-BA9F-1ADD0F1A3EFA}" type="slidenum">
              <a:rPr kumimoji="0" lang="en-US" sz="1800" b="0" i="0" u="none" strike="noStrike" kern="1200" cap="none" spc="0" normalizeH="0" baseline="0" noProof="0" smtClean="0">
                <a:ln>
                  <a:noFill/>
                </a:ln>
                <a:solidFill>
                  <a:srgbClr val="053EA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dirty="0">
              <a:ln>
                <a:noFill/>
              </a:ln>
              <a:solidFill>
                <a:srgbClr val="053EA9"/>
              </a:solidFill>
              <a:effectLst/>
              <a:uLnTx/>
              <a:uFillTx/>
              <a:latin typeface="Calibri"/>
              <a:ea typeface="+mn-ea"/>
              <a:cs typeface="+mn-cs"/>
            </a:endParaRPr>
          </a:p>
        </p:txBody>
      </p:sp>
    </p:spTree>
    <p:extLst>
      <p:ext uri="{BB962C8B-B14F-4D97-AF65-F5344CB8AC3E}">
        <p14:creationId xmlns:p14="http://schemas.microsoft.com/office/powerpoint/2010/main" val="371713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4EFA539-3A24-4488-95E5-2EC7535DB6B8}"/>
              </a:ext>
            </a:extLst>
          </p:cNvPr>
          <p:cNvPicPr>
            <a:picLocks noGrp="1" noChangeAspect="1"/>
          </p:cNvPicPr>
          <p:nvPr>
            <p:ph idx="1"/>
          </p:nvPr>
        </p:nvPicPr>
        <p:blipFill>
          <a:blip r:embed="rId2"/>
          <a:stretch>
            <a:fillRect/>
          </a:stretch>
        </p:blipFill>
        <p:spPr>
          <a:xfrm>
            <a:off x="2635522" y="1825625"/>
            <a:ext cx="6920955" cy="4351338"/>
          </a:xfrm>
          <a:prstGeom prst="rect">
            <a:avLst/>
          </a:prstGeom>
        </p:spPr>
      </p:pic>
      <p:sp>
        <p:nvSpPr>
          <p:cNvPr id="5" name="Rectangle 4">
            <a:extLst>
              <a:ext uri="{FF2B5EF4-FFF2-40B4-BE49-F238E27FC236}">
                <a16:creationId xmlns:a16="http://schemas.microsoft.com/office/drawing/2014/main" id="{674FA1CA-C79A-4548-BAFA-A8B5E97662E9}"/>
              </a:ext>
            </a:extLst>
          </p:cNvPr>
          <p:cNvSpPr/>
          <p:nvPr/>
        </p:nvSpPr>
        <p:spPr>
          <a:xfrm>
            <a:off x="4033510" y="6311900"/>
            <a:ext cx="4261167" cy="369332"/>
          </a:xfrm>
          <a:prstGeom prst="rect">
            <a:avLst/>
          </a:prstGeom>
        </p:spPr>
        <p:txBody>
          <a:bodyPr wrap="none">
            <a:spAutoFit/>
          </a:bodyPr>
          <a:lstStyle/>
          <a:p>
            <a:r>
              <a:rPr lang="en-US" dirty="0"/>
              <a:t>https://www.nevadadot.com/mobility/avcv</a:t>
            </a:r>
          </a:p>
        </p:txBody>
      </p:sp>
      <p:sp>
        <p:nvSpPr>
          <p:cNvPr id="3" name="Rectangle 2">
            <a:extLst>
              <a:ext uri="{FF2B5EF4-FFF2-40B4-BE49-F238E27FC236}">
                <a16:creationId xmlns:a16="http://schemas.microsoft.com/office/drawing/2014/main" id="{3939A330-E085-4A56-9574-ADB3E6368F5A}"/>
              </a:ext>
            </a:extLst>
          </p:cNvPr>
          <p:cNvSpPr/>
          <p:nvPr/>
        </p:nvSpPr>
        <p:spPr>
          <a:xfrm>
            <a:off x="1142999" y="557827"/>
            <a:ext cx="9906000" cy="584775"/>
          </a:xfrm>
          <a:prstGeom prst="rect">
            <a:avLst/>
          </a:prstGeom>
        </p:spPr>
        <p:txBody>
          <a:bodyPr wrap="square">
            <a:spAutoFit/>
          </a:bodyPr>
          <a:lstStyle/>
          <a:p>
            <a:pPr algn="ctr"/>
            <a:r>
              <a:rPr lang="en-US" sz="3200" b="1" dirty="0">
                <a:solidFill>
                  <a:srgbClr val="005BBF"/>
                </a:solidFill>
                <a:latin typeface="Arial Black"/>
              </a:rPr>
              <a:t>AV vs CV</a:t>
            </a:r>
            <a:endParaRPr lang="en-US" sz="3200" dirty="0"/>
          </a:p>
        </p:txBody>
      </p:sp>
      <p:sp>
        <p:nvSpPr>
          <p:cNvPr id="6" name="Slide Number Placeholder 3">
            <a:extLst>
              <a:ext uri="{FF2B5EF4-FFF2-40B4-BE49-F238E27FC236}">
                <a16:creationId xmlns:a16="http://schemas.microsoft.com/office/drawing/2014/main" id="{23C4B7B0-F910-4F85-8669-6B7C663DAC28}"/>
              </a:ext>
            </a:extLst>
          </p:cNvPr>
          <p:cNvSpPr txBox="1">
            <a:spLocks/>
          </p:cNvSpPr>
          <p:nvPr/>
        </p:nvSpPr>
        <p:spPr>
          <a:xfrm>
            <a:off x="152400" y="15240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D2309A7F-DA4F-7A48-BA9F-1ADD0F1A3EFA}" type="slidenum">
              <a:rPr kumimoji="0" lang="en-US" sz="1800" b="0" i="0" u="none" strike="noStrike" kern="1200" cap="none" spc="0" normalizeH="0" baseline="0" noProof="0" smtClean="0">
                <a:ln>
                  <a:noFill/>
                </a:ln>
                <a:solidFill>
                  <a:srgbClr val="053EA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dirty="0">
              <a:ln>
                <a:noFill/>
              </a:ln>
              <a:solidFill>
                <a:srgbClr val="053EA9"/>
              </a:solidFill>
              <a:effectLst/>
              <a:uLnTx/>
              <a:uFillTx/>
              <a:latin typeface="Calibri"/>
              <a:ea typeface="+mn-ea"/>
              <a:cs typeface="+mn-cs"/>
            </a:endParaRPr>
          </a:p>
        </p:txBody>
      </p:sp>
    </p:spTree>
    <p:extLst>
      <p:ext uri="{BB962C8B-B14F-4D97-AF65-F5344CB8AC3E}">
        <p14:creationId xmlns:p14="http://schemas.microsoft.com/office/powerpoint/2010/main" val="820342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2D9E4A6-3F37-460A-A39F-126A716E50D5}"/>
              </a:ext>
            </a:extLst>
          </p:cNvPr>
          <p:cNvSpPr>
            <a:spLocks noGrp="1"/>
          </p:cNvSpPr>
          <p:nvPr>
            <p:ph type="title"/>
          </p:nvPr>
        </p:nvSpPr>
        <p:spPr>
          <a:xfrm>
            <a:off x="778213" y="467852"/>
            <a:ext cx="8239327" cy="846991"/>
          </a:xfrm>
        </p:spPr>
        <p:txBody>
          <a:bodyPr>
            <a:noAutofit/>
          </a:bodyPr>
          <a:lstStyle/>
          <a:p>
            <a:r>
              <a:rPr lang="en-US" sz="3200" b="1" dirty="0">
                <a:solidFill>
                  <a:srgbClr val="005BBF"/>
                </a:solidFill>
                <a:latin typeface="Arial Black"/>
              </a:rPr>
              <a:t>Results based on different assumption for modeling CAVs</a:t>
            </a:r>
          </a:p>
        </p:txBody>
      </p:sp>
      <p:sp>
        <p:nvSpPr>
          <p:cNvPr id="18" name="Rectangle 17">
            <a:extLst>
              <a:ext uri="{FF2B5EF4-FFF2-40B4-BE49-F238E27FC236}">
                <a16:creationId xmlns:a16="http://schemas.microsoft.com/office/drawing/2014/main" id="{F829D269-FBAA-4FF7-9216-5AC486279326}"/>
              </a:ext>
            </a:extLst>
          </p:cNvPr>
          <p:cNvSpPr/>
          <p:nvPr/>
        </p:nvSpPr>
        <p:spPr>
          <a:xfrm>
            <a:off x="1911468" y="6005779"/>
            <a:ext cx="8462199" cy="307777"/>
          </a:xfrm>
          <a:prstGeom prst="rect">
            <a:avLst/>
          </a:prstGeom>
          <a:solidFill>
            <a:srgbClr val="FFFF00"/>
          </a:solidFill>
          <a:ln>
            <a:solidFill>
              <a:schemeClr val="tx1"/>
            </a:solidFill>
          </a:ln>
        </p:spPr>
        <p:txBody>
          <a:bodyPr wrap="square">
            <a:spAutoFit/>
          </a:bodyPr>
          <a:lstStyle/>
          <a:p>
            <a:pPr algn="ctr" defTabSz="457200"/>
            <a:r>
              <a:rPr lang="en-US" sz="1400" dirty="0">
                <a:solidFill>
                  <a:prstClr val="black"/>
                </a:solidFill>
                <a:latin typeface="Calibri"/>
              </a:rPr>
              <a:t>The assumptions that are made can drastically effect the model performance and the expected impacts from CAVs</a:t>
            </a:r>
          </a:p>
        </p:txBody>
      </p:sp>
      <p:pic>
        <p:nvPicPr>
          <p:cNvPr id="19" name="Picture 18">
            <a:extLst>
              <a:ext uri="{FF2B5EF4-FFF2-40B4-BE49-F238E27FC236}">
                <a16:creationId xmlns:a16="http://schemas.microsoft.com/office/drawing/2014/main" id="{3A217127-BADD-4168-89DA-F2EF055C0B72}"/>
              </a:ext>
            </a:extLst>
          </p:cNvPr>
          <p:cNvPicPr>
            <a:picLocks noChangeAspect="1"/>
          </p:cNvPicPr>
          <p:nvPr/>
        </p:nvPicPr>
        <p:blipFill>
          <a:blip r:embed="rId2"/>
          <a:stretch>
            <a:fillRect/>
          </a:stretch>
        </p:blipFill>
        <p:spPr>
          <a:xfrm>
            <a:off x="3522088" y="1391437"/>
            <a:ext cx="5587308" cy="4319437"/>
          </a:xfrm>
          <a:prstGeom prst="rect">
            <a:avLst/>
          </a:prstGeom>
        </p:spPr>
      </p:pic>
      <p:sp>
        <p:nvSpPr>
          <p:cNvPr id="20" name="Rectangle 19">
            <a:extLst>
              <a:ext uri="{FF2B5EF4-FFF2-40B4-BE49-F238E27FC236}">
                <a16:creationId xmlns:a16="http://schemas.microsoft.com/office/drawing/2014/main" id="{BD63B124-BCAE-476B-91E4-677499283A12}"/>
              </a:ext>
            </a:extLst>
          </p:cNvPr>
          <p:cNvSpPr/>
          <p:nvPr/>
        </p:nvSpPr>
        <p:spPr>
          <a:xfrm>
            <a:off x="3409804" y="5628098"/>
            <a:ext cx="5867935" cy="338554"/>
          </a:xfrm>
          <a:prstGeom prst="rect">
            <a:avLst/>
          </a:prstGeom>
        </p:spPr>
        <p:txBody>
          <a:bodyPr wrap="square">
            <a:spAutoFit/>
          </a:bodyPr>
          <a:lstStyle/>
          <a:p>
            <a:pPr defTabSz="457200"/>
            <a:r>
              <a:rPr lang="en-US" sz="800" dirty="0">
                <a:solidFill>
                  <a:prstClr val="black"/>
                </a:solidFill>
                <a:latin typeface="Calibri"/>
              </a:rPr>
              <a:t>Cottam, B. Transportation Planning for Connected Autonomous Vehicles: How it All Fits Together, Proceedings of the Transportation Research Board 2018 Annual Meeting, 708 – Enhancing Statewide Multimodal Planning and Modeling, Jan 7-11, 2018, Washington D.C.</a:t>
            </a:r>
            <a:endParaRPr lang="en-US" dirty="0">
              <a:solidFill>
                <a:prstClr val="black"/>
              </a:solidFill>
              <a:latin typeface="Calibri"/>
            </a:endParaRPr>
          </a:p>
        </p:txBody>
      </p:sp>
      <p:sp>
        <p:nvSpPr>
          <p:cNvPr id="6" name="Slide Number Placeholder 3">
            <a:extLst>
              <a:ext uri="{FF2B5EF4-FFF2-40B4-BE49-F238E27FC236}">
                <a16:creationId xmlns:a16="http://schemas.microsoft.com/office/drawing/2014/main" id="{5B89253E-C734-4D8B-8D6A-58A75DCBE259}"/>
              </a:ext>
            </a:extLst>
          </p:cNvPr>
          <p:cNvSpPr txBox="1">
            <a:spLocks/>
          </p:cNvSpPr>
          <p:nvPr/>
        </p:nvSpPr>
        <p:spPr>
          <a:xfrm>
            <a:off x="152400" y="152400"/>
            <a:ext cx="0" cy="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D2309A7F-DA4F-7A48-BA9F-1ADD0F1A3EFA}" type="slidenum">
              <a:rPr kumimoji="0" lang="en-US" sz="1800" b="0" i="0" u="none" strike="noStrike" kern="1200" cap="none" spc="0" normalizeH="0" baseline="0" noProof="0" smtClean="0">
                <a:ln>
                  <a:noFill/>
                </a:ln>
                <a:solidFill>
                  <a:srgbClr val="053EA9"/>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srgbClr val="053EA9"/>
              </a:solidFill>
              <a:effectLst/>
              <a:uLnTx/>
              <a:uFillTx/>
              <a:latin typeface="Calibri"/>
              <a:ea typeface="+mn-ea"/>
              <a:cs typeface="+mn-cs"/>
            </a:endParaRPr>
          </a:p>
        </p:txBody>
      </p:sp>
    </p:spTree>
    <p:extLst>
      <p:ext uri="{BB962C8B-B14F-4D97-AF65-F5344CB8AC3E}">
        <p14:creationId xmlns:p14="http://schemas.microsoft.com/office/powerpoint/2010/main" val="2147051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E58C-D233-48D2-BEEE-AB6D0E91CE61}"/>
              </a:ext>
            </a:extLst>
          </p:cNvPr>
          <p:cNvSpPr>
            <a:spLocks noGrp="1"/>
          </p:cNvSpPr>
          <p:nvPr>
            <p:ph type="title"/>
          </p:nvPr>
        </p:nvSpPr>
        <p:spPr>
          <a:xfrm>
            <a:off x="3572679" y="339185"/>
            <a:ext cx="6382031" cy="790978"/>
          </a:xfrm>
        </p:spPr>
        <p:txBody>
          <a:bodyPr/>
          <a:lstStyle/>
          <a:p>
            <a:r>
              <a:rPr lang="en-US" dirty="0">
                <a:latin typeface="Arial Black" panose="020B0A04020102020204" pitchFamily="34" charset="0"/>
              </a:rPr>
              <a:t>CAV network model</a:t>
            </a:r>
          </a:p>
        </p:txBody>
      </p:sp>
      <p:sp>
        <p:nvSpPr>
          <p:cNvPr id="5" name="Slide Number Placeholder 4">
            <a:extLst>
              <a:ext uri="{FF2B5EF4-FFF2-40B4-BE49-F238E27FC236}">
                <a16:creationId xmlns:a16="http://schemas.microsoft.com/office/drawing/2014/main" id="{79781984-FE43-447C-B37F-92374624B2AF}"/>
              </a:ext>
            </a:extLst>
          </p:cNvPr>
          <p:cNvSpPr>
            <a:spLocks noGrp="1"/>
          </p:cNvSpPr>
          <p:nvPr>
            <p:ph type="sldNum" sz="quarter" idx="12"/>
          </p:nvPr>
        </p:nvSpPr>
        <p:spPr/>
        <p:txBody>
          <a:bodyPr/>
          <a:lstStyle/>
          <a:p>
            <a:pPr defTabSz="457200"/>
            <a:fld id="{D2309A7F-DA4F-7A48-BA9F-1ADD0F1A3EFA}" type="slidenum">
              <a:rPr lang="en-US">
                <a:solidFill>
                  <a:srgbClr val="053EA9"/>
                </a:solidFill>
              </a:rPr>
              <a:pPr defTabSz="457200"/>
              <a:t>6</a:t>
            </a:fld>
            <a:endParaRPr lang="en-US" dirty="0">
              <a:solidFill>
                <a:srgbClr val="053EA9"/>
              </a:solidFill>
            </a:endParaRPr>
          </a:p>
          <a:p>
            <a:pPr defTabSz="457200"/>
            <a:endParaRPr lang="en-US" dirty="0">
              <a:solidFill>
                <a:srgbClr val="053EA9"/>
              </a:solidFill>
              <a:latin typeface="Calibri"/>
            </a:endParaRPr>
          </a:p>
        </p:txBody>
      </p:sp>
      <p:pic>
        <p:nvPicPr>
          <p:cNvPr id="6" name="Picture 5">
            <a:extLst>
              <a:ext uri="{FF2B5EF4-FFF2-40B4-BE49-F238E27FC236}">
                <a16:creationId xmlns:a16="http://schemas.microsoft.com/office/drawing/2014/main" id="{EC6BAD0E-0D64-426E-AC63-1772CCA8F1EA}"/>
              </a:ext>
            </a:extLst>
          </p:cNvPr>
          <p:cNvPicPr>
            <a:picLocks noChangeAspect="1"/>
          </p:cNvPicPr>
          <p:nvPr/>
        </p:nvPicPr>
        <p:blipFill rotWithShape="1">
          <a:blip r:embed="rId3"/>
          <a:srcRect t="9685" b="33411"/>
          <a:stretch/>
        </p:blipFill>
        <p:spPr>
          <a:xfrm>
            <a:off x="4158522" y="1451837"/>
            <a:ext cx="6280878" cy="1664043"/>
          </a:xfrm>
          <a:prstGeom prst="rect">
            <a:avLst/>
          </a:prstGeom>
        </p:spPr>
      </p:pic>
      <p:pic>
        <p:nvPicPr>
          <p:cNvPr id="7" name="Content Placeholder 5">
            <a:extLst>
              <a:ext uri="{FF2B5EF4-FFF2-40B4-BE49-F238E27FC236}">
                <a16:creationId xmlns:a16="http://schemas.microsoft.com/office/drawing/2014/main" id="{A9BC9F6D-8882-4AAE-B2E6-5E44A954B6A8}"/>
              </a:ext>
            </a:extLst>
          </p:cNvPr>
          <p:cNvPicPr>
            <a:picLocks noGrp="1" noChangeAspect="1"/>
          </p:cNvPicPr>
          <p:nvPr>
            <p:ph idx="1"/>
          </p:nvPr>
        </p:nvPicPr>
        <p:blipFill rotWithShape="1">
          <a:blip r:embed="rId4"/>
          <a:srcRect t="15194" b="36249"/>
          <a:stretch/>
        </p:blipFill>
        <p:spPr>
          <a:xfrm>
            <a:off x="4158524" y="3725558"/>
            <a:ext cx="6158705" cy="1520582"/>
          </a:xfrm>
          <a:prstGeom prst="rect">
            <a:avLst/>
          </a:prstGeom>
        </p:spPr>
      </p:pic>
      <p:pic>
        <p:nvPicPr>
          <p:cNvPr id="8" name="Picture 7">
            <a:extLst>
              <a:ext uri="{FF2B5EF4-FFF2-40B4-BE49-F238E27FC236}">
                <a16:creationId xmlns:a16="http://schemas.microsoft.com/office/drawing/2014/main" id="{41DD7DF5-F822-424D-B476-D8CF46DE2B6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1353"/>
          <a:stretch/>
        </p:blipFill>
        <p:spPr>
          <a:xfrm>
            <a:off x="2413355" y="1205057"/>
            <a:ext cx="2293590" cy="1847426"/>
          </a:xfrm>
          <a:prstGeom prst="rect">
            <a:avLst/>
          </a:prstGeom>
        </p:spPr>
      </p:pic>
      <p:pic>
        <p:nvPicPr>
          <p:cNvPr id="9" name="Picture 8">
            <a:extLst>
              <a:ext uri="{FF2B5EF4-FFF2-40B4-BE49-F238E27FC236}">
                <a16:creationId xmlns:a16="http://schemas.microsoft.com/office/drawing/2014/main" id="{DED9A263-416D-471E-A9C1-F457FD6E9A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4419" y="2540102"/>
            <a:ext cx="2215151" cy="2566716"/>
          </a:xfrm>
          <a:prstGeom prst="rect">
            <a:avLst/>
          </a:prstGeom>
        </p:spPr>
      </p:pic>
      <p:sp>
        <p:nvSpPr>
          <p:cNvPr id="10" name="Oval 9">
            <a:extLst>
              <a:ext uri="{FF2B5EF4-FFF2-40B4-BE49-F238E27FC236}">
                <a16:creationId xmlns:a16="http://schemas.microsoft.com/office/drawing/2014/main" id="{2C901679-2121-48B9-83A4-FECEE2B46D6C}"/>
              </a:ext>
            </a:extLst>
          </p:cNvPr>
          <p:cNvSpPr/>
          <p:nvPr/>
        </p:nvSpPr>
        <p:spPr>
          <a:xfrm>
            <a:off x="7118042" y="2095849"/>
            <a:ext cx="500595" cy="2074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11" name="Oval 10">
            <a:extLst>
              <a:ext uri="{FF2B5EF4-FFF2-40B4-BE49-F238E27FC236}">
                <a16:creationId xmlns:a16="http://schemas.microsoft.com/office/drawing/2014/main" id="{A709076E-0AAD-4935-B2D7-AE2E5918DF48}"/>
              </a:ext>
            </a:extLst>
          </p:cNvPr>
          <p:cNvSpPr/>
          <p:nvPr/>
        </p:nvSpPr>
        <p:spPr>
          <a:xfrm>
            <a:off x="7486660" y="4125757"/>
            <a:ext cx="871538" cy="21588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12" name="Oval 11">
            <a:extLst>
              <a:ext uri="{FF2B5EF4-FFF2-40B4-BE49-F238E27FC236}">
                <a16:creationId xmlns:a16="http://schemas.microsoft.com/office/drawing/2014/main" id="{C75988D4-590D-426F-8F3B-0F3AAB325003}"/>
              </a:ext>
            </a:extLst>
          </p:cNvPr>
          <p:cNvSpPr/>
          <p:nvPr/>
        </p:nvSpPr>
        <p:spPr>
          <a:xfrm>
            <a:off x="5723269" y="2199565"/>
            <a:ext cx="500595" cy="207432"/>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
        <p:nvSpPr>
          <p:cNvPr id="13" name="TextBox 12">
            <a:extLst>
              <a:ext uri="{FF2B5EF4-FFF2-40B4-BE49-F238E27FC236}">
                <a16:creationId xmlns:a16="http://schemas.microsoft.com/office/drawing/2014/main" id="{44F7B6AF-EAFE-439D-9364-A829583196E4}"/>
              </a:ext>
            </a:extLst>
          </p:cNvPr>
          <p:cNvSpPr txBox="1"/>
          <p:nvPr/>
        </p:nvSpPr>
        <p:spPr>
          <a:xfrm>
            <a:off x="5132095" y="1344352"/>
            <a:ext cx="2929952" cy="646331"/>
          </a:xfrm>
          <a:prstGeom prst="rect">
            <a:avLst/>
          </a:prstGeom>
          <a:noFill/>
        </p:spPr>
        <p:txBody>
          <a:bodyPr wrap="square" rtlCol="0">
            <a:spAutoFit/>
          </a:bodyPr>
          <a:lstStyle/>
          <a:p>
            <a:pPr defTabSz="457200"/>
            <a:r>
              <a:rPr lang="en-US" dirty="0">
                <a:solidFill>
                  <a:srgbClr val="FF0000"/>
                </a:solidFill>
                <a:latin typeface="Calibri"/>
              </a:rPr>
              <a:t>Autonomous and Connected  Vehicle Parameter Setting</a:t>
            </a:r>
          </a:p>
        </p:txBody>
      </p:sp>
      <p:sp>
        <p:nvSpPr>
          <p:cNvPr id="14" name="TextBox 13">
            <a:extLst>
              <a:ext uri="{FF2B5EF4-FFF2-40B4-BE49-F238E27FC236}">
                <a16:creationId xmlns:a16="http://schemas.microsoft.com/office/drawing/2014/main" id="{904B7F33-EF40-41F4-BC21-4C5839F8EF28}"/>
              </a:ext>
            </a:extLst>
          </p:cNvPr>
          <p:cNvSpPr txBox="1"/>
          <p:nvPr/>
        </p:nvSpPr>
        <p:spPr>
          <a:xfrm>
            <a:off x="6549944" y="4645095"/>
            <a:ext cx="2790334" cy="646331"/>
          </a:xfrm>
          <a:prstGeom prst="rect">
            <a:avLst/>
          </a:prstGeom>
          <a:noFill/>
        </p:spPr>
        <p:txBody>
          <a:bodyPr wrap="square" rtlCol="0">
            <a:spAutoFit/>
          </a:bodyPr>
          <a:lstStyle/>
          <a:p>
            <a:pPr defTabSz="457200"/>
            <a:r>
              <a:rPr lang="en-US" dirty="0">
                <a:solidFill>
                  <a:srgbClr val="FF0000"/>
                </a:solidFill>
                <a:latin typeface="Calibri"/>
              </a:rPr>
              <a:t>Traditional Network Parameter Setting</a:t>
            </a:r>
          </a:p>
        </p:txBody>
      </p:sp>
      <p:sp>
        <p:nvSpPr>
          <p:cNvPr id="15" name="Rectangle 14">
            <a:extLst>
              <a:ext uri="{FF2B5EF4-FFF2-40B4-BE49-F238E27FC236}">
                <a16:creationId xmlns:a16="http://schemas.microsoft.com/office/drawing/2014/main" id="{206C08C7-ACE5-4F11-BD49-ED265DE262DA}"/>
              </a:ext>
            </a:extLst>
          </p:cNvPr>
          <p:cNvSpPr/>
          <p:nvPr/>
        </p:nvSpPr>
        <p:spPr>
          <a:xfrm>
            <a:off x="6244467" y="5383067"/>
            <a:ext cx="3401291" cy="954107"/>
          </a:xfrm>
          <a:prstGeom prst="rect">
            <a:avLst/>
          </a:prstGeom>
          <a:solidFill>
            <a:srgbClr val="FFFF00"/>
          </a:solidFill>
          <a:ln>
            <a:solidFill>
              <a:schemeClr val="tx1"/>
            </a:solidFill>
          </a:ln>
        </p:spPr>
        <p:txBody>
          <a:bodyPr wrap="square">
            <a:spAutoFit/>
          </a:bodyPr>
          <a:lstStyle/>
          <a:p>
            <a:pPr algn="ctr" defTabSz="457200"/>
            <a:r>
              <a:rPr lang="en-US" sz="1400" dirty="0">
                <a:solidFill>
                  <a:prstClr val="black"/>
                </a:solidFill>
                <a:latin typeface="Calibri"/>
              </a:rPr>
              <a:t>The autonomous and connected vehicles form closer platoons leaving much more capacity (empty space) available for additional vehicles</a:t>
            </a:r>
          </a:p>
        </p:txBody>
      </p:sp>
      <p:sp>
        <p:nvSpPr>
          <p:cNvPr id="16" name="TextBox 15">
            <a:extLst>
              <a:ext uri="{FF2B5EF4-FFF2-40B4-BE49-F238E27FC236}">
                <a16:creationId xmlns:a16="http://schemas.microsoft.com/office/drawing/2014/main" id="{12B9CC8E-6B9D-49BD-81DA-845C49B135B2}"/>
              </a:ext>
            </a:extLst>
          </p:cNvPr>
          <p:cNvSpPr txBox="1"/>
          <p:nvPr/>
        </p:nvSpPr>
        <p:spPr>
          <a:xfrm>
            <a:off x="1574596" y="2905294"/>
            <a:ext cx="2325899" cy="1477328"/>
          </a:xfrm>
          <a:prstGeom prst="rect">
            <a:avLst/>
          </a:prstGeom>
          <a:noFill/>
        </p:spPr>
        <p:txBody>
          <a:bodyPr wrap="square" rtlCol="0">
            <a:spAutoFit/>
          </a:bodyPr>
          <a:lstStyle/>
          <a:p>
            <a:pPr defTabSz="457200"/>
            <a:r>
              <a:rPr lang="en-US" dirty="0">
                <a:solidFill>
                  <a:srgbClr val="053EA9"/>
                </a:solidFill>
                <a:latin typeface="Calibri"/>
              </a:rPr>
              <a:t>Received Permission from KDOT to use a planning study model of 7 mile corridor on </a:t>
            </a:r>
          </a:p>
          <a:p>
            <a:pPr defTabSz="457200"/>
            <a:r>
              <a:rPr lang="en-US" dirty="0">
                <a:solidFill>
                  <a:srgbClr val="053EA9"/>
                </a:solidFill>
                <a:latin typeface="Calibri"/>
              </a:rPr>
              <a:t>I-35</a:t>
            </a:r>
          </a:p>
        </p:txBody>
      </p:sp>
      <p:pic>
        <p:nvPicPr>
          <p:cNvPr id="17" name="Picture 16">
            <a:extLst>
              <a:ext uri="{FF2B5EF4-FFF2-40B4-BE49-F238E27FC236}">
                <a16:creationId xmlns:a16="http://schemas.microsoft.com/office/drawing/2014/main" id="{B8AD5608-81C4-4151-BDF9-AC8D2675E394}"/>
              </a:ext>
            </a:extLst>
          </p:cNvPr>
          <p:cNvPicPr>
            <a:picLocks noChangeAspect="1"/>
          </p:cNvPicPr>
          <p:nvPr/>
        </p:nvPicPr>
        <p:blipFill>
          <a:blip r:embed="rId7"/>
          <a:stretch>
            <a:fillRect/>
          </a:stretch>
        </p:blipFill>
        <p:spPr>
          <a:xfrm>
            <a:off x="2143572" y="4105593"/>
            <a:ext cx="2723849" cy="2620738"/>
          </a:xfrm>
          <a:prstGeom prst="rect">
            <a:avLst/>
          </a:prstGeom>
        </p:spPr>
      </p:pic>
      <p:sp>
        <p:nvSpPr>
          <p:cNvPr id="18" name="Oval 17">
            <a:extLst>
              <a:ext uri="{FF2B5EF4-FFF2-40B4-BE49-F238E27FC236}">
                <a16:creationId xmlns:a16="http://schemas.microsoft.com/office/drawing/2014/main" id="{45D4F3E4-4269-4655-895D-3DCC2BF1DC40}"/>
              </a:ext>
            </a:extLst>
          </p:cNvPr>
          <p:cNvSpPr/>
          <p:nvPr/>
        </p:nvSpPr>
        <p:spPr>
          <a:xfrm rot="19018618">
            <a:off x="2121928" y="5298955"/>
            <a:ext cx="2105591" cy="487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latin typeface="Calibri"/>
            </a:endParaRPr>
          </a:p>
        </p:txBody>
      </p:sp>
    </p:spTree>
    <p:extLst>
      <p:ext uri="{BB962C8B-B14F-4D97-AF65-F5344CB8AC3E}">
        <p14:creationId xmlns:p14="http://schemas.microsoft.com/office/powerpoint/2010/main" val="3869699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080" y="76791"/>
            <a:ext cx="6204943" cy="999699"/>
          </a:xfrm>
        </p:spPr>
        <p:txBody>
          <a:bodyPr>
            <a:normAutofit fontScale="90000"/>
          </a:bodyPr>
          <a:lstStyle/>
          <a:p>
            <a:r>
              <a:rPr lang="en-US" dirty="0">
                <a:latin typeface="Arial Black" panose="020B0A04020102020204" pitchFamily="34" charset="0"/>
              </a:rPr>
              <a:t>Merging Behavior - Validation</a:t>
            </a:r>
          </a:p>
        </p:txBody>
      </p:sp>
      <p:sp>
        <p:nvSpPr>
          <p:cNvPr id="4" name="Slide Number Placeholder 3"/>
          <p:cNvSpPr>
            <a:spLocks noGrp="1"/>
          </p:cNvSpPr>
          <p:nvPr>
            <p:ph type="sldNum" sz="quarter" idx="12"/>
          </p:nvPr>
        </p:nvSpPr>
        <p:spPr/>
        <p:txBody>
          <a:bodyPr/>
          <a:lstStyle/>
          <a:p>
            <a:pPr defTabSz="457200"/>
            <a:fld id="{D2309A7F-DA4F-7A48-BA9F-1ADD0F1A3EFA}" type="slidenum">
              <a:rPr lang="en-US">
                <a:solidFill>
                  <a:srgbClr val="053EA9"/>
                </a:solidFill>
                <a:latin typeface="Calibri"/>
              </a:rPr>
              <a:pPr defTabSz="457200"/>
              <a:t>7</a:t>
            </a:fld>
            <a:endParaRPr lang="en-US" dirty="0">
              <a:solidFill>
                <a:srgbClr val="053EA9"/>
              </a:solidFill>
              <a:latin typeface="Calibri"/>
            </a:endParaRPr>
          </a:p>
        </p:txBody>
      </p:sp>
      <p:pic>
        <p:nvPicPr>
          <p:cNvPr id="5" name="Content Placeholder 4"/>
          <p:cNvPicPr>
            <a:picLocks noGrp="1" noChangeAspect="1"/>
          </p:cNvPicPr>
          <p:nvPr>
            <p:ph idx="1"/>
          </p:nvPr>
        </p:nvPicPr>
        <p:blipFill rotWithShape="1">
          <a:blip r:embed="rId2"/>
          <a:srcRect r="17835"/>
          <a:stretch/>
        </p:blipFill>
        <p:spPr>
          <a:xfrm>
            <a:off x="1660944" y="1681375"/>
            <a:ext cx="2516804" cy="1486909"/>
          </a:xfrm>
          <a:prstGeom prst="rect">
            <a:avLst/>
          </a:prstGeom>
        </p:spPr>
      </p:pic>
      <p:pic>
        <p:nvPicPr>
          <p:cNvPr id="6" name="Picture 5"/>
          <p:cNvPicPr>
            <a:picLocks noChangeAspect="1"/>
          </p:cNvPicPr>
          <p:nvPr/>
        </p:nvPicPr>
        <p:blipFill rotWithShape="1">
          <a:blip r:embed="rId3"/>
          <a:srcRect l="15219" r="1587"/>
          <a:stretch/>
        </p:blipFill>
        <p:spPr>
          <a:xfrm>
            <a:off x="7775712" y="1681375"/>
            <a:ext cx="2644548" cy="1382591"/>
          </a:xfrm>
          <a:prstGeom prst="rect">
            <a:avLst/>
          </a:prstGeom>
        </p:spPr>
      </p:pic>
      <p:pic>
        <p:nvPicPr>
          <p:cNvPr id="7" name="Picture 6"/>
          <p:cNvPicPr>
            <a:picLocks noChangeAspect="1"/>
          </p:cNvPicPr>
          <p:nvPr/>
        </p:nvPicPr>
        <p:blipFill rotWithShape="1">
          <a:blip r:embed="rId4"/>
          <a:srcRect r="8326"/>
          <a:stretch/>
        </p:blipFill>
        <p:spPr>
          <a:xfrm>
            <a:off x="4454427" y="1690345"/>
            <a:ext cx="3044606" cy="1373621"/>
          </a:xfrm>
          <a:prstGeom prst="rect">
            <a:avLst/>
          </a:prstGeom>
        </p:spPr>
      </p:pic>
      <p:sp>
        <p:nvSpPr>
          <p:cNvPr id="8" name="TextBox 7"/>
          <p:cNvSpPr txBox="1"/>
          <p:nvPr/>
        </p:nvSpPr>
        <p:spPr>
          <a:xfrm>
            <a:off x="4565375" y="3335186"/>
            <a:ext cx="2933659" cy="1754326"/>
          </a:xfrm>
          <a:prstGeom prst="rect">
            <a:avLst/>
          </a:prstGeom>
          <a:noFill/>
        </p:spPr>
        <p:txBody>
          <a:bodyPr wrap="square" rtlCol="0">
            <a:spAutoFit/>
          </a:bodyPr>
          <a:lstStyle/>
          <a:p>
            <a:pPr defTabSz="457200"/>
            <a:r>
              <a:rPr lang="en-US" dirty="0">
                <a:solidFill>
                  <a:srgbClr val="053EA9"/>
                </a:solidFill>
                <a:latin typeface="Calibri"/>
              </a:rPr>
              <a:t>Original CV/AV behavior</a:t>
            </a:r>
          </a:p>
          <a:p>
            <a:pPr marL="214313" indent="-214313" defTabSz="457200">
              <a:buFont typeface="Arial" panose="020B0604020202020204" pitchFamily="34" charset="0"/>
              <a:buChar char="•"/>
            </a:pPr>
            <a:r>
              <a:rPr lang="en-US" dirty="0">
                <a:solidFill>
                  <a:srgbClr val="053EA9"/>
                </a:solidFill>
                <a:latin typeface="Calibri"/>
              </a:rPr>
              <a:t>66% Delay</a:t>
            </a:r>
          </a:p>
          <a:p>
            <a:pPr marL="214313" indent="-214313" defTabSz="457200">
              <a:buFont typeface="Arial" panose="020B0604020202020204" pitchFamily="34" charset="0"/>
              <a:buChar char="•"/>
            </a:pPr>
            <a:r>
              <a:rPr lang="en-US" dirty="0">
                <a:solidFill>
                  <a:srgbClr val="053EA9"/>
                </a:solidFill>
                <a:latin typeface="Calibri"/>
              </a:rPr>
              <a:t>19.4 mph </a:t>
            </a:r>
          </a:p>
          <a:p>
            <a:pPr marL="214313" indent="-214313" defTabSz="457200">
              <a:buFont typeface="Arial" panose="020B0604020202020204" pitchFamily="34" charset="0"/>
              <a:buChar char="•"/>
            </a:pPr>
            <a:r>
              <a:rPr lang="en-US" dirty="0">
                <a:solidFill>
                  <a:srgbClr val="053EA9"/>
                </a:solidFill>
                <a:latin typeface="Calibri"/>
              </a:rPr>
              <a:t>Reduced Following distance</a:t>
            </a:r>
          </a:p>
          <a:p>
            <a:pPr marL="214313" indent="-214313" defTabSz="457200">
              <a:buFont typeface="Arial" panose="020B0604020202020204" pitchFamily="34" charset="0"/>
              <a:buChar char="•"/>
            </a:pPr>
            <a:r>
              <a:rPr lang="en-US" dirty="0">
                <a:solidFill>
                  <a:srgbClr val="053EA9"/>
                </a:solidFill>
                <a:latin typeface="Calibri"/>
              </a:rPr>
              <a:t>Increased Cooperation</a:t>
            </a:r>
          </a:p>
        </p:txBody>
      </p:sp>
      <p:sp>
        <p:nvSpPr>
          <p:cNvPr id="9" name="TextBox 8"/>
          <p:cNvSpPr txBox="1"/>
          <p:nvPr/>
        </p:nvSpPr>
        <p:spPr>
          <a:xfrm>
            <a:off x="1850889" y="3340267"/>
            <a:ext cx="2136913" cy="2031325"/>
          </a:xfrm>
          <a:prstGeom prst="rect">
            <a:avLst/>
          </a:prstGeom>
          <a:noFill/>
        </p:spPr>
        <p:txBody>
          <a:bodyPr wrap="square" rtlCol="0">
            <a:spAutoFit/>
          </a:bodyPr>
          <a:lstStyle/>
          <a:p>
            <a:pPr defTabSz="457200"/>
            <a:r>
              <a:rPr lang="en-US" dirty="0">
                <a:solidFill>
                  <a:srgbClr val="053EA9"/>
                </a:solidFill>
                <a:latin typeface="Calibri"/>
              </a:rPr>
              <a:t>Base scenario</a:t>
            </a:r>
          </a:p>
          <a:p>
            <a:pPr marL="214313" indent="-214313" defTabSz="457200">
              <a:buFont typeface="Arial" panose="020B0604020202020204" pitchFamily="34" charset="0"/>
              <a:buChar char="•"/>
            </a:pPr>
            <a:r>
              <a:rPr lang="en-US" dirty="0">
                <a:solidFill>
                  <a:srgbClr val="053EA9"/>
                </a:solidFill>
                <a:latin typeface="Calibri"/>
              </a:rPr>
              <a:t>71% Delay</a:t>
            </a:r>
          </a:p>
          <a:p>
            <a:pPr marL="214313" indent="-214313" defTabSz="457200">
              <a:buFont typeface="Arial" panose="020B0604020202020204" pitchFamily="34" charset="0"/>
              <a:buChar char="•"/>
            </a:pPr>
            <a:r>
              <a:rPr lang="en-US" dirty="0">
                <a:solidFill>
                  <a:srgbClr val="053EA9"/>
                </a:solidFill>
                <a:latin typeface="Calibri"/>
              </a:rPr>
              <a:t>16.7 mph </a:t>
            </a:r>
          </a:p>
          <a:p>
            <a:pPr marL="214313" indent="-214313" defTabSz="457200">
              <a:buFont typeface="Arial" panose="020B0604020202020204" pitchFamily="34" charset="0"/>
              <a:buChar char="•"/>
            </a:pPr>
            <a:r>
              <a:rPr lang="en-US" dirty="0">
                <a:solidFill>
                  <a:srgbClr val="053EA9"/>
                </a:solidFill>
                <a:latin typeface="Calibri"/>
              </a:rPr>
              <a:t>Normal driving Calibrated for Kansas City existing conditions</a:t>
            </a:r>
          </a:p>
        </p:txBody>
      </p:sp>
      <p:sp>
        <p:nvSpPr>
          <p:cNvPr id="10" name="TextBox 9"/>
          <p:cNvSpPr txBox="1"/>
          <p:nvPr/>
        </p:nvSpPr>
        <p:spPr>
          <a:xfrm>
            <a:off x="7734343" y="3335186"/>
            <a:ext cx="2933659" cy="2308324"/>
          </a:xfrm>
          <a:prstGeom prst="rect">
            <a:avLst/>
          </a:prstGeom>
          <a:noFill/>
        </p:spPr>
        <p:txBody>
          <a:bodyPr wrap="square" rtlCol="0">
            <a:spAutoFit/>
          </a:bodyPr>
          <a:lstStyle/>
          <a:p>
            <a:pPr defTabSz="457200"/>
            <a:r>
              <a:rPr lang="en-US" dirty="0">
                <a:solidFill>
                  <a:srgbClr val="053EA9"/>
                </a:solidFill>
                <a:latin typeface="Calibri"/>
              </a:rPr>
              <a:t> Refined CV/AV behavior</a:t>
            </a:r>
          </a:p>
          <a:p>
            <a:pPr marL="214313" indent="-214313" defTabSz="457200">
              <a:buFont typeface="Arial" panose="020B0604020202020204" pitchFamily="34" charset="0"/>
              <a:buChar char="•"/>
            </a:pPr>
            <a:r>
              <a:rPr lang="en-US" dirty="0">
                <a:solidFill>
                  <a:srgbClr val="053EA9"/>
                </a:solidFill>
                <a:latin typeface="Calibri"/>
              </a:rPr>
              <a:t>7% Delay</a:t>
            </a:r>
          </a:p>
          <a:p>
            <a:pPr marL="214313" indent="-214313" defTabSz="457200">
              <a:buFont typeface="Arial" panose="020B0604020202020204" pitchFamily="34" charset="0"/>
              <a:buChar char="•"/>
            </a:pPr>
            <a:r>
              <a:rPr lang="en-US" dirty="0">
                <a:solidFill>
                  <a:srgbClr val="053EA9"/>
                </a:solidFill>
                <a:latin typeface="Calibri"/>
              </a:rPr>
              <a:t>52.1 mph </a:t>
            </a:r>
          </a:p>
          <a:p>
            <a:pPr marL="214313" indent="-214313" defTabSz="457200">
              <a:buFont typeface="Arial" panose="020B0604020202020204" pitchFamily="34" charset="0"/>
              <a:buChar char="•"/>
            </a:pPr>
            <a:r>
              <a:rPr lang="en-US" dirty="0">
                <a:solidFill>
                  <a:srgbClr val="053EA9"/>
                </a:solidFill>
                <a:latin typeface="Calibri"/>
              </a:rPr>
              <a:t>Smaller gaps accepted for merging</a:t>
            </a:r>
          </a:p>
          <a:p>
            <a:pPr marL="214313" indent="-214313" defTabSz="457200">
              <a:buFont typeface="Arial" panose="020B0604020202020204" pitchFamily="34" charset="0"/>
              <a:buChar char="•"/>
            </a:pPr>
            <a:r>
              <a:rPr lang="en-US" dirty="0">
                <a:solidFill>
                  <a:srgbClr val="053EA9"/>
                </a:solidFill>
                <a:latin typeface="Calibri"/>
              </a:rPr>
              <a:t>Earlier decision making with more gradual speed changes</a:t>
            </a:r>
          </a:p>
        </p:txBody>
      </p:sp>
      <p:sp>
        <p:nvSpPr>
          <p:cNvPr id="3" name="TextBox 2">
            <a:extLst>
              <a:ext uri="{FF2B5EF4-FFF2-40B4-BE49-F238E27FC236}">
                <a16:creationId xmlns:a16="http://schemas.microsoft.com/office/drawing/2014/main" id="{E911D90E-98C4-40DA-9447-B5276F7AC5FC}"/>
              </a:ext>
            </a:extLst>
          </p:cNvPr>
          <p:cNvSpPr txBox="1"/>
          <p:nvPr/>
        </p:nvSpPr>
        <p:spPr>
          <a:xfrm>
            <a:off x="3180080" y="1071396"/>
            <a:ext cx="5831840" cy="369332"/>
          </a:xfrm>
          <a:prstGeom prst="rect">
            <a:avLst/>
          </a:prstGeom>
          <a:noFill/>
        </p:spPr>
        <p:txBody>
          <a:bodyPr wrap="square" rtlCol="0">
            <a:spAutoFit/>
          </a:bodyPr>
          <a:lstStyle/>
          <a:p>
            <a:pPr algn="ctr" defTabSz="457200"/>
            <a:r>
              <a:rPr lang="en-US" dirty="0">
                <a:solidFill>
                  <a:srgbClr val="053EA9"/>
                </a:solidFill>
                <a:latin typeface="Calibri"/>
              </a:rPr>
              <a:t>Kansas City network modeled for predicted volumes in 2040</a:t>
            </a:r>
          </a:p>
        </p:txBody>
      </p:sp>
      <p:sp>
        <p:nvSpPr>
          <p:cNvPr id="11" name="Rectangle 10">
            <a:extLst>
              <a:ext uri="{FF2B5EF4-FFF2-40B4-BE49-F238E27FC236}">
                <a16:creationId xmlns:a16="http://schemas.microsoft.com/office/drawing/2014/main" id="{4AD291CE-8B24-409C-834C-ECC0C67820E8}"/>
              </a:ext>
            </a:extLst>
          </p:cNvPr>
          <p:cNvSpPr/>
          <p:nvPr/>
        </p:nvSpPr>
        <p:spPr>
          <a:xfrm>
            <a:off x="2919346" y="5786604"/>
            <a:ext cx="6465677" cy="738664"/>
          </a:xfrm>
          <a:prstGeom prst="rect">
            <a:avLst/>
          </a:prstGeom>
          <a:solidFill>
            <a:srgbClr val="FFFF00"/>
          </a:solidFill>
          <a:ln>
            <a:solidFill>
              <a:schemeClr val="tx1"/>
            </a:solidFill>
          </a:ln>
        </p:spPr>
        <p:txBody>
          <a:bodyPr wrap="square">
            <a:spAutoFit/>
          </a:bodyPr>
          <a:lstStyle/>
          <a:p>
            <a:pPr algn="ctr" defTabSz="457200"/>
            <a:r>
              <a:rPr lang="en-US" sz="1400" dirty="0">
                <a:solidFill>
                  <a:prstClr val="black"/>
                </a:solidFill>
                <a:latin typeface="Calibri"/>
              </a:rPr>
              <a:t>While the driving behavior worked as expected in low volume and basic freeway segment situations it did not perform appropriately with high volumes of lane changing maneuvers</a:t>
            </a:r>
          </a:p>
        </p:txBody>
      </p:sp>
    </p:spTree>
    <p:extLst>
      <p:ext uri="{BB962C8B-B14F-4D97-AF65-F5344CB8AC3E}">
        <p14:creationId xmlns:p14="http://schemas.microsoft.com/office/powerpoint/2010/main" val="3550041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F844-AF3F-43C7-A543-7F148799C8A1}"/>
              </a:ext>
            </a:extLst>
          </p:cNvPr>
          <p:cNvSpPr>
            <a:spLocks noGrp="1"/>
          </p:cNvSpPr>
          <p:nvPr>
            <p:ph type="title"/>
          </p:nvPr>
        </p:nvSpPr>
        <p:spPr>
          <a:xfrm>
            <a:off x="3886201" y="65266"/>
            <a:ext cx="4512732" cy="999699"/>
          </a:xfrm>
        </p:spPr>
        <p:txBody>
          <a:bodyPr/>
          <a:lstStyle/>
          <a:p>
            <a:r>
              <a:rPr lang="en-US" dirty="0">
                <a:latin typeface="Arial Black" panose="020B0A04020102020204" pitchFamily="34" charset="0"/>
              </a:rPr>
              <a:t>Resilience actions</a:t>
            </a:r>
          </a:p>
        </p:txBody>
      </p:sp>
      <p:sp>
        <p:nvSpPr>
          <p:cNvPr id="5" name="Slide Number Placeholder 4">
            <a:extLst>
              <a:ext uri="{FF2B5EF4-FFF2-40B4-BE49-F238E27FC236}">
                <a16:creationId xmlns:a16="http://schemas.microsoft.com/office/drawing/2014/main" id="{0EC34565-2047-4D22-8D2A-7589C0F05EDB}"/>
              </a:ext>
            </a:extLst>
          </p:cNvPr>
          <p:cNvSpPr>
            <a:spLocks noGrp="1"/>
          </p:cNvSpPr>
          <p:nvPr>
            <p:ph type="sldNum" sz="quarter" idx="12"/>
          </p:nvPr>
        </p:nvSpPr>
        <p:spPr/>
        <p:txBody>
          <a:bodyPr/>
          <a:lstStyle/>
          <a:p>
            <a:pPr defTabSz="457200"/>
            <a:fld id="{D2309A7F-DA4F-7A48-BA9F-1ADD0F1A3EFA}" type="slidenum">
              <a:rPr lang="en-US">
                <a:solidFill>
                  <a:srgbClr val="053EA9"/>
                </a:solidFill>
                <a:latin typeface="Calibri"/>
              </a:rPr>
              <a:pPr defTabSz="457200"/>
              <a:t>8</a:t>
            </a:fld>
            <a:endParaRPr lang="en-US" dirty="0">
              <a:solidFill>
                <a:srgbClr val="053EA9"/>
              </a:solidFill>
              <a:latin typeface="Calibri"/>
            </a:endParaRPr>
          </a:p>
        </p:txBody>
      </p:sp>
      <p:sp>
        <p:nvSpPr>
          <p:cNvPr id="6" name="Content Placeholder 2">
            <a:extLst>
              <a:ext uri="{FF2B5EF4-FFF2-40B4-BE49-F238E27FC236}">
                <a16:creationId xmlns:a16="http://schemas.microsoft.com/office/drawing/2014/main" id="{8FB8150C-14AD-42D5-A11B-C88B139CB25E}"/>
              </a:ext>
            </a:extLst>
          </p:cNvPr>
          <p:cNvSpPr>
            <a:spLocks noGrp="1"/>
          </p:cNvSpPr>
          <p:nvPr>
            <p:ph idx="1"/>
          </p:nvPr>
        </p:nvSpPr>
        <p:spPr>
          <a:xfrm>
            <a:off x="2279088" y="918168"/>
            <a:ext cx="7908831" cy="593321"/>
          </a:xfrm>
        </p:spPr>
        <p:txBody>
          <a:bodyPr/>
          <a:lstStyle/>
          <a:p>
            <a:r>
              <a:rPr lang="en-US" dirty="0"/>
              <a:t>Resilience actions - which actions perform better </a:t>
            </a:r>
          </a:p>
        </p:txBody>
      </p:sp>
      <p:pic>
        <p:nvPicPr>
          <p:cNvPr id="7" name="Picture 6">
            <a:extLst>
              <a:ext uri="{FF2B5EF4-FFF2-40B4-BE49-F238E27FC236}">
                <a16:creationId xmlns:a16="http://schemas.microsoft.com/office/drawing/2014/main" id="{50E35FA3-2668-4503-A9E7-9EDA5A39DA4A}"/>
              </a:ext>
            </a:extLst>
          </p:cNvPr>
          <p:cNvPicPr>
            <a:picLocks noChangeAspect="1"/>
          </p:cNvPicPr>
          <p:nvPr/>
        </p:nvPicPr>
        <p:blipFill>
          <a:blip r:embed="rId2"/>
          <a:stretch>
            <a:fillRect/>
          </a:stretch>
        </p:blipFill>
        <p:spPr>
          <a:xfrm>
            <a:off x="2542214" y="1395283"/>
            <a:ext cx="6701172" cy="2812574"/>
          </a:xfrm>
          <a:prstGeom prst="rect">
            <a:avLst/>
          </a:prstGeom>
        </p:spPr>
      </p:pic>
      <p:sp>
        <p:nvSpPr>
          <p:cNvPr id="10" name="Rectangle 9">
            <a:extLst>
              <a:ext uri="{FF2B5EF4-FFF2-40B4-BE49-F238E27FC236}">
                <a16:creationId xmlns:a16="http://schemas.microsoft.com/office/drawing/2014/main" id="{C94EF475-405D-42EF-BF41-5B09762D2D2A}"/>
              </a:ext>
            </a:extLst>
          </p:cNvPr>
          <p:cNvSpPr/>
          <p:nvPr/>
        </p:nvSpPr>
        <p:spPr>
          <a:xfrm>
            <a:off x="3714045" y="6498457"/>
            <a:ext cx="4888089" cy="338554"/>
          </a:xfrm>
          <a:prstGeom prst="rect">
            <a:avLst/>
          </a:prstGeom>
        </p:spPr>
        <p:txBody>
          <a:bodyPr wrap="square">
            <a:spAutoFit/>
          </a:bodyPr>
          <a:lstStyle/>
          <a:p>
            <a:pPr defTabSz="457200"/>
            <a:r>
              <a:rPr lang="en-US" sz="800" dirty="0">
                <a:solidFill>
                  <a:srgbClr val="053EA9"/>
                </a:solidFill>
                <a:latin typeface="Times New Roman" panose="02020603050405020304" pitchFamily="18" charset="0"/>
              </a:rPr>
              <a:t>Specking, E., Cottam, B., </a:t>
            </a:r>
            <a:r>
              <a:rPr lang="en-US" sz="800" dirty="0" err="1">
                <a:solidFill>
                  <a:srgbClr val="053EA9"/>
                </a:solidFill>
                <a:latin typeface="Times New Roman" panose="02020603050405020304" pitchFamily="18" charset="0"/>
              </a:rPr>
              <a:t>Cilli</a:t>
            </a:r>
            <a:r>
              <a:rPr lang="en-US" sz="800" dirty="0">
                <a:solidFill>
                  <a:srgbClr val="053EA9"/>
                </a:solidFill>
                <a:latin typeface="Times New Roman" panose="02020603050405020304" pitchFamily="18" charset="0"/>
              </a:rPr>
              <a:t>, M., Wade, Z., Buchanan, R., Parnell, G., Pohl, E., and Small, C., “Assessing Resilience via Multiple Measures,” </a:t>
            </a:r>
            <a:r>
              <a:rPr lang="en-US" sz="800" i="1" dirty="0">
                <a:solidFill>
                  <a:srgbClr val="053EA9"/>
                </a:solidFill>
                <a:latin typeface="Times New Roman" panose="02020603050405020304" pitchFamily="18" charset="0"/>
              </a:rPr>
              <a:t>Risk Analysis,</a:t>
            </a:r>
            <a:r>
              <a:rPr lang="en-US" sz="800" dirty="0">
                <a:solidFill>
                  <a:srgbClr val="053EA9"/>
                </a:solidFill>
                <a:latin typeface="Times New Roman" panose="02020603050405020304" pitchFamily="18" charset="0"/>
              </a:rPr>
              <a:t> Society for Risk Analysis, submitted Oct 31, 2017</a:t>
            </a:r>
          </a:p>
        </p:txBody>
      </p:sp>
      <p:pic>
        <p:nvPicPr>
          <p:cNvPr id="11" name="Picture 10">
            <a:extLst>
              <a:ext uri="{FF2B5EF4-FFF2-40B4-BE49-F238E27FC236}">
                <a16:creationId xmlns:a16="http://schemas.microsoft.com/office/drawing/2014/main" id="{7982F42B-6833-4FCD-BE6C-6D11F36A32E1}"/>
              </a:ext>
            </a:extLst>
          </p:cNvPr>
          <p:cNvPicPr>
            <a:picLocks noChangeAspect="1"/>
          </p:cNvPicPr>
          <p:nvPr/>
        </p:nvPicPr>
        <p:blipFill rotWithShape="1">
          <a:blip r:embed="rId3"/>
          <a:srcRect l="1624" t="1385" r="1509"/>
          <a:stretch/>
        </p:blipFill>
        <p:spPr>
          <a:xfrm>
            <a:off x="2822222" y="4303365"/>
            <a:ext cx="6141156" cy="2088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48643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1990-4D15-41E1-9D08-E50F70AD839B}"/>
              </a:ext>
            </a:extLst>
          </p:cNvPr>
          <p:cNvSpPr>
            <a:spLocks noGrp="1"/>
          </p:cNvSpPr>
          <p:nvPr>
            <p:ph type="title"/>
          </p:nvPr>
        </p:nvSpPr>
        <p:spPr/>
        <p:txBody>
          <a:bodyPr/>
          <a:lstStyle/>
          <a:p>
            <a:r>
              <a:rPr lang="en-US" dirty="0">
                <a:latin typeface="Arial Black" panose="020B0A04020102020204" pitchFamily="34" charset="0"/>
              </a:rPr>
              <a:t>Resilient Options</a:t>
            </a:r>
          </a:p>
        </p:txBody>
      </p:sp>
      <p:sp>
        <p:nvSpPr>
          <p:cNvPr id="5" name="Slide Number Placeholder 4">
            <a:extLst>
              <a:ext uri="{FF2B5EF4-FFF2-40B4-BE49-F238E27FC236}">
                <a16:creationId xmlns:a16="http://schemas.microsoft.com/office/drawing/2014/main" id="{AF7F200E-82F6-43D4-9293-38E9567E7AB8}"/>
              </a:ext>
            </a:extLst>
          </p:cNvPr>
          <p:cNvSpPr>
            <a:spLocks noGrp="1"/>
          </p:cNvSpPr>
          <p:nvPr>
            <p:ph type="sldNum" sz="quarter" idx="12"/>
          </p:nvPr>
        </p:nvSpPr>
        <p:spPr/>
        <p:txBody>
          <a:bodyPr/>
          <a:lstStyle/>
          <a:p>
            <a:pPr defTabSz="457200"/>
            <a:fld id="{D2309A7F-DA4F-7A48-BA9F-1ADD0F1A3EFA}" type="slidenum">
              <a:rPr lang="en-US">
                <a:solidFill>
                  <a:srgbClr val="053EA9"/>
                </a:solidFill>
                <a:latin typeface="Calibri"/>
              </a:rPr>
              <a:pPr defTabSz="457200"/>
              <a:t>9</a:t>
            </a:fld>
            <a:endParaRPr lang="en-US" dirty="0">
              <a:solidFill>
                <a:srgbClr val="053EA9"/>
              </a:solidFill>
              <a:latin typeface="Calibri"/>
            </a:endParaRPr>
          </a:p>
        </p:txBody>
      </p:sp>
      <p:pic>
        <p:nvPicPr>
          <p:cNvPr id="8" name="Picture 7">
            <a:extLst>
              <a:ext uri="{FF2B5EF4-FFF2-40B4-BE49-F238E27FC236}">
                <a16:creationId xmlns:a16="http://schemas.microsoft.com/office/drawing/2014/main" id="{A30177DF-29DA-476E-9EE9-A7DC2E0A632B}"/>
              </a:ext>
            </a:extLst>
          </p:cNvPr>
          <p:cNvPicPr>
            <a:picLocks noChangeAspect="1"/>
          </p:cNvPicPr>
          <p:nvPr/>
        </p:nvPicPr>
        <p:blipFill rotWithShape="1">
          <a:blip r:embed="rId2"/>
          <a:srcRect t="9076"/>
          <a:stretch/>
        </p:blipFill>
        <p:spPr>
          <a:xfrm>
            <a:off x="2344813" y="2246489"/>
            <a:ext cx="7439024" cy="2505116"/>
          </a:xfrm>
          <a:prstGeom prst="rect">
            <a:avLst/>
          </a:prstGeom>
        </p:spPr>
      </p:pic>
      <p:sp>
        <p:nvSpPr>
          <p:cNvPr id="9" name="TextBox 8">
            <a:extLst>
              <a:ext uri="{FF2B5EF4-FFF2-40B4-BE49-F238E27FC236}">
                <a16:creationId xmlns:a16="http://schemas.microsoft.com/office/drawing/2014/main" id="{980C4908-47F3-4332-9B6A-72A6F80F8D34}"/>
              </a:ext>
            </a:extLst>
          </p:cNvPr>
          <p:cNvSpPr txBox="1"/>
          <p:nvPr/>
        </p:nvSpPr>
        <p:spPr>
          <a:xfrm>
            <a:off x="2628773" y="5263929"/>
            <a:ext cx="7155065" cy="307777"/>
          </a:xfrm>
          <a:prstGeom prst="rect">
            <a:avLst/>
          </a:prstGeom>
          <a:solidFill>
            <a:srgbClr val="FFFF00"/>
          </a:solidFill>
          <a:ln>
            <a:solidFill>
              <a:schemeClr val="tx1"/>
            </a:solidFill>
          </a:ln>
        </p:spPr>
        <p:txBody>
          <a:bodyPr wrap="square" rtlCol="0">
            <a:spAutoFit/>
          </a:bodyPr>
          <a:lstStyle/>
          <a:p>
            <a:pPr algn="ctr" defTabSz="457200"/>
            <a:r>
              <a:rPr lang="en-US" sz="1400" dirty="0">
                <a:solidFill>
                  <a:srgbClr val="053EA9"/>
                </a:solidFill>
                <a:latin typeface="Calibri"/>
              </a:rPr>
              <a:t>Several “resilient” actions to an accident reduced the performance metrics</a:t>
            </a:r>
          </a:p>
        </p:txBody>
      </p:sp>
    </p:spTree>
    <p:extLst>
      <p:ext uri="{BB962C8B-B14F-4D97-AF65-F5344CB8AC3E}">
        <p14:creationId xmlns:p14="http://schemas.microsoft.com/office/powerpoint/2010/main" val="21657449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terior Pages">
  <a:themeElements>
    <a:clrScheme name="Burns and McDonnell">
      <a:dk1>
        <a:srgbClr val="053EA9"/>
      </a:dk1>
      <a:lt1>
        <a:srgbClr val="FFFFFF"/>
      </a:lt1>
      <a:dk2>
        <a:srgbClr val="3F4044"/>
      </a:dk2>
      <a:lt2>
        <a:srgbClr val="FFFFFF"/>
      </a:lt2>
      <a:accent1>
        <a:srgbClr val="053EA9"/>
      </a:accent1>
      <a:accent2>
        <a:srgbClr val="011F5A"/>
      </a:accent2>
      <a:accent3>
        <a:srgbClr val="A2A4A4"/>
      </a:accent3>
      <a:accent4>
        <a:srgbClr val="515256"/>
      </a:accent4>
      <a:accent5>
        <a:srgbClr val="61B9E3"/>
      </a:accent5>
      <a:accent6>
        <a:srgbClr val="ADCFE6"/>
      </a:accent6>
      <a:hlink>
        <a:srgbClr val="053EA9"/>
      </a:hlink>
      <a:folHlink>
        <a:srgbClr val="61B9E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panyResourceSlides_2018_May09_STANDARD" id="{0D6A64DE-CEAF-5741-AE01-5D1DD804792C}" vid="{35529D6C-24B9-F646-93C1-8DBC46714769}"/>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BBF"/>
        </a:solidFill>
        <a:ln>
          <a:noFill/>
        </a:ln>
        <a:effectLst/>
      </a:spPr>
      <a:bodyPr lIns="45720" tIns="22860" rIns="45720" bIns="22860" rtlCol="0" anchor="ctr"/>
      <a:lstStyle>
        <a:defPPr algn="ctr">
          <a:defRPr dirty="0">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ompanyResourceSlides_2018_May09_STANDARD" id="{0D6A64DE-CEAF-5741-AE01-5D1DD804792C}" vid="{75BBF949-9F1E-0D48-BB4B-5DE0A7C0EF7C}"/>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5242</TotalTime>
  <Words>1231</Words>
  <Application>Microsoft Office PowerPoint</Application>
  <PresentationFormat>Widescreen</PresentationFormat>
  <Paragraphs>560</Paragraphs>
  <Slides>26</Slides>
  <Notes>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26</vt:i4>
      </vt:variant>
    </vt:vector>
  </HeadingPairs>
  <TitlesOfParts>
    <vt:vector size="40" baseType="lpstr">
      <vt:lpstr>A028 Medium</vt:lpstr>
      <vt:lpstr>Arial</vt:lpstr>
      <vt:lpstr>Arial Black</vt:lpstr>
      <vt:lpstr>Calibri</vt:lpstr>
      <vt:lpstr>Calibri Light</vt:lpstr>
      <vt:lpstr>Century Gothic</vt:lpstr>
      <vt:lpstr>Gotham Book</vt:lpstr>
      <vt:lpstr>Gotham Condensed Bold</vt:lpstr>
      <vt:lpstr>Lucida Grande</vt:lpstr>
      <vt:lpstr>Times New Roman</vt:lpstr>
      <vt:lpstr>Wingdings</vt:lpstr>
      <vt:lpstr>Office Theme</vt:lpstr>
      <vt:lpstr>Interior Pages</vt:lpstr>
      <vt:lpstr>1_Office Theme</vt:lpstr>
      <vt:lpstr>PowerPoint Presentation</vt:lpstr>
      <vt:lpstr>Terminology of transportation technology</vt:lpstr>
      <vt:lpstr>Metropolitan planning organization (over 1 million people) that discuss CAVs in their LRTP</vt:lpstr>
      <vt:lpstr>PowerPoint Presentation</vt:lpstr>
      <vt:lpstr>Results based on different assumption for modeling CAVs</vt:lpstr>
      <vt:lpstr>CAV network model</vt:lpstr>
      <vt:lpstr>Merging Behavior - Validation</vt:lpstr>
      <vt:lpstr>Resilience actions</vt:lpstr>
      <vt:lpstr>Resilient Options</vt:lpstr>
      <vt:lpstr>PowerPoint Presentation</vt:lpstr>
      <vt:lpstr>PowerPoint Presentation</vt:lpstr>
      <vt:lpstr>Public Transportation</vt:lpstr>
      <vt:lpstr>Parking</vt:lpstr>
      <vt:lpstr>Levels of Autonomous Vehicles</vt:lpstr>
      <vt:lpstr>Driving Complexity</vt:lpstr>
      <vt:lpstr>Deployment Timeline</vt:lpstr>
      <vt:lpstr>PowerPoint Presentation</vt:lpstr>
      <vt:lpstr>Constructing the value hierarchy </vt:lpstr>
      <vt:lpstr>Transportation Value Model</vt:lpstr>
      <vt:lpstr>PowerPoint Presentation</vt:lpstr>
      <vt:lpstr>PowerPoint Presentation</vt:lpstr>
      <vt:lpstr>Separating Cost and Value</vt:lpstr>
      <vt:lpstr>Scenario Planning</vt:lpstr>
      <vt:lpstr>Scenario Planning Evaluation from other sectors</vt:lpstr>
      <vt:lpstr>A Need for More Integrated Modeling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Cottam, Bobby J</dc:creator>
  <cp:lastModifiedBy>Cottam, Bobby J</cp:lastModifiedBy>
  <cp:revision>22</cp:revision>
  <dcterms:created xsi:type="dcterms:W3CDTF">2019-07-15T12:39:08Z</dcterms:created>
  <dcterms:modified xsi:type="dcterms:W3CDTF">2019-08-15T14:30:20Z</dcterms:modified>
</cp:coreProperties>
</file>